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7" r:id="rId5"/>
    <p:sldId id="26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10" r:id="rId26"/>
    <p:sldId id="333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7C052-7516-4FBC-A197-7F96F63595D4}" v="36" dt="2024-12-15T18:52:14.334"/>
    <p1510:client id="{662FCD48-BB45-4D18-AB8E-72169821D5FE}" v="4" dt="2024-12-15T19:38:57.025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3197" autoAdjust="0"/>
  </p:normalViewPr>
  <p:slideViewPr>
    <p:cSldViewPr snapToGrid="0">
      <p:cViewPr varScale="1">
        <p:scale>
          <a:sx n="69" d="100"/>
          <a:sy n="69" d="100"/>
        </p:scale>
        <p:origin x="464" y="4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15-Dec-24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15-Dec-24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383E-1C02-EEB8-B0EE-3F3BF35F5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F8CA3-160B-A645-1C90-5A437910A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A956A-9CE2-B483-2FF5-35C2E129A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977A1-C395-159A-3736-0C7C64900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9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716EB756-B630-12C2-F01E-4597C296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28" y="341016"/>
            <a:ext cx="3951249" cy="385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68770F-3466-6374-6D84-84C218696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52" y="5624830"/>
            <a:ext cx="7216140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93961-8D70-0C03-68D7-3AE981D25C62}"/>
              </a:ext>
            </a:extLst>
          </p:cNvPr>
          <p:cNvSpPr txBox="1"/>
          <p:nvPr/>
        </p:nvSpPr>
        <p:spPr>
          <a:xfrm>
            <a:off x="4329953" y="4424501"/>
            <a:ext cx="721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Pjesëmarrja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e OSHC-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ve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në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proceset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elektorale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për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një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demokraci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më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të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fortë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dhe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integrim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të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përshpejtuar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/>
              </a:rPr>
              <a:t>në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 BE.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BBC1-8D19-3AA3-228C-9AFF42D7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55" y="1380265"/>
            <a:ext cx="9866540" cy="125884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I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 NR.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 6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: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 </a:t>
            </a:r>
            <a:br>
              <a:rPr lang="en-US" sz="2800" b="1" i="0" dirty="0">
                <a:solidFill>
                  <a:schemeClr val="bg1"/>
                </a:solidFill>
                <a:effectLst/>
                <a:latin typeface="WordVisi_MSFontService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Media dhe fushata zgjedhore 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A193B-E91F-4B33-7690-89893C5521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06066" y="2365103"/>
            <a:ext cx="9810447" cy="3635831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 Debatet elektorale në median audiovizive u përdorën për të paraqitur programet qeverisëse locale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6.2 Kandidatët për këshillat bashkiak/kuvendin paraqitën programet e tyre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6.3 Lideshipi i partive politike nuk e mbizotëroi fushatën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6.4 Kandidatët e partive politike ose të pavarur kishin akses të mjaftueshëm në media për t`u prezantuar me zgjedhësit dhe shpalosur idetë dhe programin e tyre.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6.5 Kandidatët gra/vajza patën mundësi të barabarta për akses në median audiovizive.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6.6 Partitë politike e bazuan fushatën zgjedhore në paraqitjen e programeve për qeverisjen qendrore/vendore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6.7 Gazetarët e lajmeve u lejuan të ndiqnin dhe lirisht aktivitetet e fushatës zgjedhore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6.8 Informimi i publikut për kandidatët për deputet/kryetar bashkie/për këshillat bashkiak ishte i mjaftueshëm, objektiv dhe i balancuar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6.9 Fushata negative nuk ishte mbizotëruese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6.10 Gazetarët e lajmeve mbuluan fushatën zgjedhore pa presion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6.11 Media sociale nuk u keq përdor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25FBA-ED32-7E4F-3F4D-51FBA161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E9544-432F-F86F-828C-ABB3F111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03" y="131306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7C38E-F02B-3969-E654-380B9E29A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91D0-8928-ACE1-9A8B-878BF86B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38" y="1305272"/>
            <a:ext cx="9866540" cy="125884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dirty="0" err="1">
                <a:solidFill>
                  <a:srgbClr val="000000"/>
                </a:solidFill>
                <a:effectLst/>
                <a:latin typeface="Calibri"/>
              </a:rPr>
              <a:t>Vazhdim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…</a:t>
            </a:r>
            <a:br>
              <a:rPr lang="en-US" sz="2600" b="1" i="0" dirty="0">
                <a:solidFill>
                  <a:schemeClr val="bg1"/>
                </a:solidFill>
                <a:effectLst/>
                <a:latin typeface="WordVisi_MSFontService"/>
              </a:rPr>
            </a:b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I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 NR.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 6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</a:rPr>
              <a:t>: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 </a:t>
            </a:r>
            <a:br>
              <a:rPr lang="en-US" sz="2600" b="1" i="0" dirty="0">
                <a:solidFill>
                  <a:schemeClr val="bg1"/>
                </a:solidFill>
                <a:effectLst/>
                <a:latin typeface="WordVisi_MSFontService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Media dhe fushata zgjedhore </a:t>
            </a:r>
            <a:endParaRPr lang="en-US" sz="26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1948-A5DF-7600-ED07-85807D5473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11338" y="2720519"/>
            <a:ext cx="9810447" cy="3635831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6.12 Media private i respektoi kërkesat e KZ për transmetimin e reklamave elektorale të partive politike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6.13 Radiot dhe televizionet private mbuluan fushatën zgjedhore vetëm gjatë edicionit të lajmeve dhe rubrikave speciale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6.14 Media audiovizive e shmangu fushatën dhe mesazhet negative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6.15 Partitë politikë kishin akses në media audiovizive në përputhje me përcaktimet në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6.16 Mediat pasqyruan në mënyrë reale mesazhet e subjekteve zgjedhore dhe kandidatëve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6.17 Mediat sociale nuk ndikuan tek votuesit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6.18 Radio dhe Televizioni Publik zbatoi kërkesat e KZ në lidhje me kohën e transmetimit të aktiviteteve të subjekteve zgjedhore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6.19 Radio dhe Televizioni Publik mbuloi fushatën elektorale përmes lajmeve ose programeve informuese në përputhje me parimet e përcaktuara në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6.20 KQZ dhe AMA e monitoruan media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në përputhje me kërkesat e KZ, në mënyrë transparente dhe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me 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paanshmëri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9B241-8256-DDC7-1603-7F84F156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BB620-CC87-6E58-1A50-1BF9449E8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72" y="120721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5D12C-DD54-1C5D-3AD6-BB1A2EBBB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7BD9AF-2462-9BC7-573A-B3634AB95A5C}"/>
              </a:ext>
            </a:extLst>
          </p:cNvPr>
          <p:cNvSpPr txBox="1"/>
          <p:nvPr/>
        </p:nvSpPr>
        <p:spPr>
          <a:xfrm>
            <a:off x="128133" y="5399756"/>
            <a:ext cx="471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7</a:t>
            </a:r>
            <a:r>
              <a:rPr lang="it-IT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</a:p>
          <a:p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Financimi i fushatës zgjedhore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E36D3-717B-C7DE-8A5F-2468C5645968}"/>
              </a:ext>
            </a:extLst>
          </p:cNvPr>
          <p:cNvSpPr txBox="1"/>
          <p:nvPr/>
        </p:nvSpPr>
        <p:spPr>
          <a:xfrm>
            <a:off x="4479785" y="1356661"/>
            <a:ext cx="7014283" cy="445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 Partitë respektuan KZ për përdorimin e aseteve publike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7.2 Partia në pushtet nuk e përdori administratën publike për qëllime elektorale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7.3 Vendimet e KQZ ndikuan në uljen e frekuencës se shfaqjes se fenomenit të përdorimit të aseteve publike për qëllime elektorale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7.4 Partitë/kandidatët kishin qasje proporcionale në fondet private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7.5 Monitorimi nga KQZ-ja, në kohë reale, i shpenzimeve të partive për fushatën zgjedhore ishte efektiv dhe e rriti transparencën e këtyre shpenzimeve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7.6 Fenomeni i shitblerjes se votës nuk ishte i shpeshtë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7.7 Denoncimi i shkeljeve në përdorimin e aseteve publike uli shpeshtësinë e këtij fenomeni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7.8 Partitë politike nuk përdoren instrumente dhe metodat për intimidimin e zgjedhëseve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7.9 Ndryshimet në KZ dhe 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k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odin penal ndikuan në zvogëlimin e fenomenit të shitblerjes së votes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7.10 Prokuroria dhe SPAK reaguan në mënyrë efektiv ndaj denoncimeve për shitblerjen e votës dhe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/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ose shkeljeve të ligjit zgjedhor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161176-C77B-4E51-13BB-86B406F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075" y="209578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4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D8536-8C13-0F12-F862-59D2827F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5D833-2CE8-32AF-7756-5C2A5C73EAB6}"/>
              </a:ext>
            </a:extLst>
          </p:cNvPr>
          <p:cNvSpPr txBox="1"/>
          <p:nvPr/>
        </p:nvSpPr>
        <p:spPr>
          <a:xfrm>
            <a:off x="151430" y="5261895"/>
            <a:ext cx="4717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Vazhdim...</a:t>
            </a:r>
          </a:p>
          <a:p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7</a:t>
            </a:r>
            <a:r>
              <a:rPr lang="it-IT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</a:p>
          <a:p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Financimi i fushatës zgjedhore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32575-A8EC-E56C-3215-10016C595365}"/>
              </a:ext>
            </a:extLst>
          </p:cNvPr>
          <p:cNvSpPr txBox="1"/>
          <p:nvPr/>
        </p:nvSpPr>
        <p:spPr>
          <a:xfrm>
            <a:off x="4409894" y="1782297"/>
            <a:ext cx="7014283" cy="3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7.11 Partitë politike dhe kandidatët i bënë transparente burimet e financimit me fonde private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7.12 Institucionet ligj zbatuese ndikuan në zhvillimin e një fushate zgjedhore pa probleme të rendit dhe për parandalimin e intimidimit të zgjedhësve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7.13 Partitë politike nuk ndikuan në rritjen e tensionit politik gjatë fushatës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7.14 Partitë/kandidatët kishin qasje proporcionale në fondet publike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7.15 Partitë/kandidatët i bënë transparente burimet e financimit në përputhje me kërkesat 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7.16 Kërkesat e KZ për financimet me fonde private u zbatuan nga subjektet politike dhe kandidatët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7.17 Rregullat për financimin e fushatës të përcaktuara në KZ janë të qarta dhe të plota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84380-9E7C-723F-99AF-FDD730B6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03" y="401600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CDA99-B500-444C-7282-871E1067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FB5D-5081-C37A-BD2C-D253A321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30" y="1278527"/>
            <a:ext cx="10665845" cy="688071"/>
          </a:xfrm>
        </p:spPr>
        <p:txBody>
          <a:bodyPr>
            <a:noAutofit/>
          </a:bodyPr>
          <a:lstStyle/>
          <a:p>
            <a:pPr algn="ctr"/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8:</a:t>
            </a:r>
            <a:br>
              <a:rPr lang="it-IT" sz="24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Procesi i votimit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400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3BDA5E8-78A9-70A6-151F-493A29CC2CC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59530" y="2224635"/>
            <a:ext cx="10665845" cy="2672592"/>
          </a:xfrm>
        </p:spPr>
        <p:txBody>
          <a:bodyPr>
            <a:noAutofit/>
          </a:bodyPr>
          <a:lstStyle/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 Persona të paautorizuar nuk ndërhynë në procesin e votimit në q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ndrën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8.2  Komisioni i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ndrës së votimi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zbatoi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ligjore për votimin me prokurë për votuesit me aftësi të kufizuara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8.3 Pajisjet për identifikimin biometrik të zgjedhëseve funksionuan normalisht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8.4 Procesi i votimit filloi normalisht sipas përcaktimeve në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8.5 Komisioni i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ndrës se votimi zbatoi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ligjore për votimin e fshehtë dhe moslejimin e votimit familjarë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8.6 Votuesit ishin informuar paraprakisht për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ndrën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8.7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ndra e votimit ishte e përshtatur për të mundësuar votimin për personat me aftësi të kufizuara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8.8 Boja për shënim në gisht të zgjedhësit ishte efektive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8.9 Ndaj votueseve nuk u ushtrua presion për të votuar një subjekt/kandidat të caktuar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8.10 Policia e rendit zbatoi kërkesat 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27BA4-BE9F-142E-A2AE-D70EBA88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1782B-833E-A7B8-1776-38365060D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55" y="0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88AE1-989D-394D-4A9B-092F267E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9E6B-089F-7F92-BDF4-815D0520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59" y="1454495"/>
            <a:ext cx="10665845" cy="688071"/>
          </a:xfrm>
        </p:spPr>
        <p:txBody>
          <a:bodyPr>
            <a:noAutofit/>
          </a:bodyPr>
          <a:lstStyle/>
          <a:p>
            <a:pPr algn="ctr"/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Vazhdim...</a:t>
            </a:r>
            <a:br>
              <a:rPr lang="it-IT" sz="20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8:</a:t>
            </a:r>
            <a:br>
              <a:rPr lang="it-IT" sz="20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Procesi i votimit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000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12068C5-1525-D8C9-AF97-DBE84A2E986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10659" y="2473805"/>
            <a:ext cx="10665845" cy="2672592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8.11 Komisioni i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ndrës se votimi zbatoi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ligjore për identifikimin biometrik të zgjedhësve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8.12 Procesi i votimit u zhvillua i qetë dhe pa probleme të rendit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8.13 Votuesit i njihnin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8.14 Komisioni i QV zbatoi kërkesat e KZ për hapjen e 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ndrës se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8.15 Materialet për informimin e zgjedhësve për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votimit ishin afishuar në përputhje me KZ dhe udhëzimet e KQZ-së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8.16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ndra e votimit u mbyll në përputhje me ligjin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8.17 Pas mbylljes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,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në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ndrën e votimit qëndruan vetëm personat e autorizuar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8.18 Materialet zgjedhore u administruan në përputhje me kërkesat 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8.19 Kutitë me materialet zgjedhore dhe fletët e votimit u nisen për VN në përputhje me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përcaktuara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E75D9-45D6-9948-B60C-B264DD2C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E32A0-041E-AB89-8ED8-63C58CAA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85" y="248436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A8573-8FF3-332F-65EB-DF5A8169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810E-7881-356C-FA7F-47C5763C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55" y="1129488"/>
            <a:ext cx="9866540" cy="1258844"/>
          </a:xfrm>
        </p:spPr>
        <p:txBody>
          <a:bodyPr>
            <a:normAutofit/>
          </a:bodyPr>
          <a:lstStyle/>
          <a:p>
            <a:pPr algn="ctr"/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9: </a:t>
            </a:r>
            <a:br>
              <a:rPr lang="it-IT" sz="18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Vlerësimi dhe numërimi i votave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6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1CB9-9CFA-A05B-CD6A-CB48298FED5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41448" y="1758910"/>
            <a:ext cx="9810447" cy="4382158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9.1 Vëzhguesit patën akses me procesin e numërimit të votave si parashikohet në KZ dhe udhëzimin e KQZ-së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9.2 Vëzhguesit e subjekteve elektorale dhe kandidateve kishin mundësi të monitoronin dhe vëzhgonin, sipas ligjit vlerësimin dhe numërimin e votave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 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9.3 Vëzhguesit kishin mundësi të vëzhgonin procesin e marrjes në dorëzim të kutive me materiale dhe fletët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9.4 Procesi i numërimit dhe vlerësimit të votave për subjektet dhe votat parapëlqyese për kandidatët u zhvillua normalisht dhe pa incidente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9.5 Grupi i numërimit të votave zbatoi kërkesat e ligjit për vlerësimin dhe numërimin e votave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9.6 Tabelimi i rezultateve u krye në përputhje me ligjin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9.7 Dorëzimi i materialeve dhe kutive të votimit u zhvillua i qetë dhe pa probleme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9.8 KZAZ zbatoi kërkesat e ligjit për vlerësimin dhe numërimin e votave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9.9 Procesi i numërimit dhe vlerësimit të votave nga NGV u krye në përputhje me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parashikuara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9.10 KZAZ transmetoi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në kohe reale dhe sipas udhëzimit të KQZ, tabelat e rezultateve në KQZ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9.11 Media ishte e pranishme gjatë të gjithë procesit të vlerësimit dhe numërimit të votave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9.12 KZAZ zbatoi kërkesat e ligjit për marrjen në dorëzim të kutive me materialet e votimit dhe fletët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F7D59-01A5-A845-2117-D70D05B5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18E5-42BA-02C7-2323-41BB5EF0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80" y="24560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EF2CB-2A65-E878-6A5C-87EA74B80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C554-B990-D7A2-BE78-2A51F1F3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355" y="1385411"/>
            <a:ext cx="9866540" cy="1258844"/>
          </a:xfrm>
        </p:spPr>
        <p:txBody>
          <a:bodyPr>
            <a:normAutofit/>
          </a:bodyPr>
          <a:lstStyle/>
          <a:p>
            <a:pPr algn="ctr"/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br>
              <a:rPr lang="en-US" sz="18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Ankime/gjykime 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6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58B6-832B-59C5-E60F-4C5FB6287D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41448" y="2232405"/>
            <a:ext cx="9810447" cy="4382158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 KQZ ofron akses të lirë dhe të lehtë në informacionin mbi proceset zgjedhore dhe ankesat e lidhura me 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 Qytetarët dhe palët e interesuara mundën të marrin informacion publik në lidhje me ankesat dhe vendimet e marra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10.3 Vendimet e marra nga organi publik janë me terminologji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/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gjuhë të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kuptueshme për publikun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10.4 Vendimet administrative janë të arsyetuara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10.5 Subjektet e interesuara janë të informuara për të drejtat e tyre për të paraqitur ankim dhe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nevojshme që duhet të ndiqen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10.6 Janë organizuar seanca publike për të diskutuar çështje të rëndësishme që lidhen me ankimet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10.7 Organet raportojnë në mënyrë të rregullt mbi numrin dhe statusin e ankesave të trajtuara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10.8 Raportimet mbi numrin dhe llojet e ankesave janë të kuptueshme për publikun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10.9 Komisioneri raporton për vendimet e tij dhe procedurën e ndjekur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10.10 Diskutimet e zhvilluara para marrjes së vendimit mbi ankimin administrativ në KAS dokumentohen dhe publikohen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247C-0382-1FBB-BA5F-0ADB9962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FA742-27A8-F69E-0D82-B0813896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26" y="121129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0DEA2-AF39-371D-990E-1BA4F3BE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5B73-5D44-0A60-58B6-8AA51BBD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586" y="1429302"/>
            <a:ext cx="9866540" cy="125884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VAZHDIM…</a:t>
            </a:r>
            <a:br>
              <a:rPr lang="en-US" sz="18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br>
              <a:rPr lang="en-US" sz="18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Ankime/gjykime 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6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BC86-6DC2-44E4-145A-CBFFEC25159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75405" y="2545177"/>
            <a:ext cx="9810447" cy="4704224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10.11 Parashikohen pro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 për adresimin e konfliktit të interesit në KAS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10.12 Pala e interesuar u përfshi dhe u njoftua në procedurën e shqyrtimit administrativ të ankesës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10.13 KQZ njoftoi publikisht datën dhe orën e shqyrtimit të ankimit administrative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10.14 Shqyrtimi i ankimit administrativ u zhvillua brenda afateve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10.15 Portali i denoncimeve në faqen e internetit të KQZ ishte funksional dhe lehtësisht i përdorshëm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10.16 Palët e interesuara ishin të kënaqura për nivelin e  informacionit publik në lidhje me ankesat dhe vendimet e marra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10.17 Palët e interesuara ishin të kënaqura për qartësinë, publikimin dhe kuptueshmërinë e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edurave të ankimit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10.18 Palët e interesuara ishin të kënaqura me cilësinë e vendim marrjes së KQZ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10.19 Palët e interesuara ishin të kënaqura me cilësinë e vendim marrjes së Kolegjit Zgjedhor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10.20 Përdoruesit e portalit të denoncimeve ishin të kënaqur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EBE3C-2AB0-FB99-6F90-9729950F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48C2A-9809-76FA-37C1-8DA75E83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80" y="250518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B6BCE-E4FF-30BF-AD3C-541B47092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4238-B9AC-9278-8E7A-392C9BF2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586" y="1429302"/>
            <a:ext cx="9866540" cy="1258844"/>
          </a:xfrm>
        </p:spPr>
        <p:txBody>
          <a:bodyPr>
            <a:norm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VAZHDIM…</a:t>
            </a:r>
            <a:br>
              <a:rPr lang="en-US" sz="18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br>
              <a:rPr lang="en-US" sz="18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Ankime/gjykime 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6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1C6EE-AAFF-3F8B-8BBF-65B5D24C265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75405" y="2545177"/>
            <a:ext cx="9810447" cy="4704224"/>
          </a:xfrm>
        </p:spPr>
        <p:txBody>
          <a:bodyPr>
            <a:no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10.21 Avokatët/gazetarët ishin të kënaqur me mundësitë e aksesit nga KQZ për informacionit për mosmarrëveshjet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10.22 Avokatët/gazetarët ishin të kënaqur me mundësitë e aksesit nga gjykata të informacionit për mosmarrëveshjet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10.23  Në vendimmarrjen e KAS për ankimet për rezultatin e zgjedhjeve në njësi të ndryshme vendore nuk ndikoi përkatësia politike e anëtarëve të tij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10.24 Partitë e pranuan rezultatin e zgjedhjeve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10.25 Sanksionet për shkeljet e KZ u zbatuan në përputhje me ligjin dhe patën efekte pozitive në pranimin e rezultatit të zgjedhjeve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10.26 Kandidatët e pranuan rezultatin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10.27 Kolegji gjyqësor i shqyrtoi paditë për vendimet e KAS rezultatin në mënyrë objektive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10.28 Rezultati i zgjedhjeve nuk shkaktoi incidente të rënda, prishje të rendit dhe protesta të dhunshme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10.29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ankimeve për rezultatin u bënë në përputhje me kërkesat 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D5CB2-D287-DF11-5EA6-236E7B4D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4F1A0-ECC8-3EEE-81AE-0F0603B9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80" y="250518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3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05" y="2754193"/>
            <a:ext cx="8768398" cy="2425097"/>
          </a:xfrm>
        </p:spPr>
        <p:txBody>
          <a:bodyPr>
            <a:normAutofit/>
          </a:bodyPr>
          <a:lstStyle/>
          <a:p>
            <a:pPr algn="ctr"/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INDIKATORËT PËR VLERËSIMIN E INTEGRITETIT TË ZGJEDHJEVE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F20FA-19D5-1E09-DBD4-07BCF102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14" y="540064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70E84-CDE6-7842-627D-408046597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F26DAE-921F-AF3F-DD9A-DC449839972A}"/>
              </a:ext>
            </a:extLst>
          </p:cNvPr>
          <p:cNvSpPr txBox="1"/>
          <p:nvPr/>
        </p:nvSpPr>
        <p:spPr>
          <a:xfrm>
            <a:off x="151430" y="5261895"/>
            <a:ext cx="471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</a:t>
            </a:r>
            <a:r>
              <a:rPr lang="en-US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</a:p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Autoritetet zgjedhore 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79588-3210-219E-0E14-485348AE892B}"/>
              </a:ext>
            </a:extLst>
          </p:cNvPr>
          <p:cNvSpPr txBox="1"/>
          <p:nvPr/>
        </p:nvSpPr>
        <p:spPr>
          <a:xfrm>
            <a:off x="4322531" y="1362734"/>
            <a:ext cx="7014283" cy="510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 Përkatësia politike e anëtarëve të komisioneve zgjedhore nuk ndikoi në zbatimin e ligjit prej tyre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11.2 KQZ monitoroi në kohë reale shpenzime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për fushatën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11.3 KQZ zbatoi, sipas kërkesave të ligjit, detyrimin për parandalimin e përdorimit të aseteve publike për fushatë zgjedhore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11.4 Votuesit për herë të pare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,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janë të informuar dhe ndërgjegjësuar për procedurën e regjistrimin në listën e zgjedhësve dhe për votim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11.5 KQZ u angazhua plotësisht për përdorimin e teknologjisë së informacionit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11.6 Vendimet në komisionet zgjedhore kanë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në konsensuale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11.7 KQZ zhvilloi një proces intensiv trajnimi për komisionerët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11.8 Partitë politike nuk ushtruan presion mbi komisionerët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11.9 KQZ nuk ka marr vendime sipas linjave partiake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11.10 Midis komisionerëve dhe autoriteteve vendore kishte bashkëpunim dhe koordinim efektiv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11.11 Komisionet kanë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në bashkëpunues me median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11.12 Komisionet zgjedhore e administruan mirë procesin zgjedhor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11.13 KQZ informoi, sensibilizoi dhe edukoi zgjedhësit e pakicave kombëtare në gjuhën e tyre amtare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11.14 KZAZ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-t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 kanë q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në transparente në vendimmarrje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11.15 KQZ ka bërë fushatë efektive për informimin dhe edukimin e zgjedhësve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11.16 Puna e KQZ ishte transparente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7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E2BE7-A3C6-8B05-7298-2A6339F40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57" y="167974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8DE20-FA85-63A4-6B97-61FFBEB7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3DB5C6-6363-94B3-5E4D-061213A903AF}"/>
              </a:ext>
            </a:extLst>
          </p:cNvPr>
          <p:cNvSpPr txBox="1"/>
          <p:nvPr/>
        </p:nvSpPr>
        <p:spPr>
          <a:xfrm>
            <a:off x="151430" y="5261895"/>
            <a:ext cx="471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12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:</a:t>
            </a:r>
          </a:p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Shoqëria civile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92A9B-424E-5663-6FF7-DB9889C9EB79}"/>
              </a:ext>
            </a:extLst>
          </p:cNvPr>
          <p:cNvSpPr txBox="1"/>
          <p:nvPr/>
        </p:nvSpPr>
        <p:spPr>
          <a:xfrm>
            <a:off x="4427366" y="1916034"/>
            <a:ext cx="7014283" cy="358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12.1 OJF janë akredituar si vëzhgues në përputhje me ligjin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12.2 Vëzhguesit kanë realizuar të drejtat e tyre ligjore pa pengesa, kërcënime apo shantazhe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12.3 Stafi i OJF ë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sht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trajnuar për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monitorimit të zgjedhjeve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12.4 OJF ka pasur një plan të detajuar për monitorimin e zgjedhjeve përpara fillimit të procesit zgjedhor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12.5 OJF ka ndjekur pro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ligjore për denoncimin e rasteve të parregullsive zgjedhore pa pengesa, kërcënime apo shantazhe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12.6 Janë marrë masa mbrojtëse për të siguruar pavarësinë, paanshmërinë dhe integritetin fizik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vëzhguesve dhe përfaqësuesve të organizatës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12.7 KQZ ishte bashkëpunuese me OJF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-t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angazhuar në monitorimin e zgjedhjeve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12.8 KQZ ka reflektuar në veprimtarinë e saj rekomandimet e paraqitura nga OJF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-t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 të bazuara në raporte monitorimi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3D538-53B3-8534-B1A7-309F6C7E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57" y="167974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64F06-9ACA-CBA8-5F20-5902583E6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03CE5-12EA-FD1E-CE70-5F1FB01FC01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01214" y="1970116"/>
            <a:ext cx="9711004" cy="4588626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Organizata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“XY” u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akreditua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KQZ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vëzhguese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zgjedhjet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vendore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vitit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2024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vetëm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javë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zgjedhjeve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shkak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kohës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kufizuar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stafi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trajnua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mjaftueshëm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procedurat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monitorimit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qendra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votimi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vëzhguesit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përballën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pengesa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kërcënime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verbale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përfaqësues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partive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politike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duke u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detyruar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rast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largohen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qendra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votimit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Organizata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gjithashtu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kishte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plan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qartë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mbulimin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qendrave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votimit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apo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efektiv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raportimin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shpejtë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shkeljeve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Kjo çoi në vonesa në denoncimin e parregullsive si presionet mbi votuesit dhe fotografimin e fletëve të votimit. </a:t>
            </a:r>
            <a:endParaRPr lang="en-US" sz="1800" kern="100" dirty="0"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Megjithatë, organizata arriti të përpilonte një raport të detajuar me rekomandime për KQZ, por këto nuk u morën parasysh në raportin përfundimtar.</a:t>
            </a:r>
            <a:endParaRPr lang="en-US" sz="1800" kern="100" dirty="0"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8738" marR="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DDC8-B194-C059-73FF-78330642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9A63CC-7262-E4C6-95EC-D4B68017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09" y="-1587"/>
            <a:ext cx="7218290" cy="1463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090E7-B51F-DBC2-85DD-84B81C574619}"/>
              </a:ext>
            </a:extLst>
          </p:cNvPr>
          <p:cNvSpPr txBox="1"/>
          <p:nvPr/>
        </p:nvSpPr>
        <p:spPr>
          <a:xfrm>
            <a:off x="-163308" y="1346515"/>
            <a:ext cx="51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KAZUS</a:t>
            </a:r>
          </a:p>
        </p:txBody>
      </p:sp>
    </p:spTree>
    <p:extLst>
      <p:ext uri="{BB962C8B-B14F-4D97-AF65-F5344CB8AC3E}">
        <p14:creationId xmlns:p14="http://schemas.microsoft.com/office/powerpoint/2010/main" val="314910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DA3BB-02CE-EA8D-B550-40C63405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6ACC8D-4A33-7B0F-A19F-748177CEA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895350"/>
            <a:ext cx="939006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PYETJE P</a:t>
            </a:r>
            <a:r>
              <a:rPr lang="sq-AL" sz="180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R DISKUTIM: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49755E-A11D-B321-D3DA-0B1E649ABA2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607128"/>
            <a:ext cx="9028257" cy="3953164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2900" marR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reagojë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OJF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anëtar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përballet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presione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politike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raportuar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shkelje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Cilat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jan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masat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mund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merren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qëllim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reflektimin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rekomandimeve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organizatës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ana e KQZ-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Si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mund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ë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përmirësohet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planifikimi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raportimi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organizatës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zgjedhjet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ardhshme</a:t>
            </a:r>
            <a:r>
              <a:rPr lang="en-US" sz="1800" kern="100" dirty="0">
                <a:solidFill>
                  <a:srgbClr val="000000"/>
                </a:solidFill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Çfarë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strategjish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mund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përdorë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OJF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staf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burime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kufizuara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siguruar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mbulim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mjaftueshëm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qendrave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votimit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Çfarë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roli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mund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luajë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bashkëpunimi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 OJF-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tjera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partnerët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ndërkombëtarë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përmirësuar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standardet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monitorimit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500" kern="1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500" kern="1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500" kern="1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Aft>
                <a:spcPts val="800"/>
              </a:spcAft>
            </a:pPr>
            <a:endParaRPr lang="en-US" sz="1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8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Av. Franc Terihati</a:t>
            </a:r>
            <a:br>
              <a:rPr lang="en-US" sz="1800" dirty="0">
                <a:solidFill>
                  <a:srgbClr val="000000"/>
                </a:solidFill>
                <a:latin typeface="Calibri"/>
              </a:rPr>
            </a:br>
            <a:br>
              <a:rPr lang="en-US" sz="1800" dirty="0">
                <a:solidFill>
                  <a:srgbClr val="000000"/>
                </a:solidFill>
                <a:latin typeface="Calibri"/>
              </a:rPr>
            </a:br>
            <a:r>
              <a:rPr lang="en-US" sz="1800" dirty="0">
                <a:solidFill>
                  <a:srgbClr val="000000"/>
                </a:solidFill>
                <a:latin typeface="Calibri"/>
              </a:rPr>
              <a:t>FALEMINDERIT!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B0E0-36F4-9273-9F06-071D3996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4000" dirty="0"/>
            </a:br>
            <a:r>
              <a:rPr lang="en-US" sz="1800" dirty="0" err="1">
                <a:solidFill>
                  <a:srgbClr val="000000"/>
                </a:solidFill>
                <a:latin typeface="Calibri"/>
              </a:rPr>
              <a:t>hyrje</a:t>
            </a:r>
            <a:endParaRPr lang="en-US" sz="4000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8695A74-99CA-F958-0751-22173303D66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Monitorimi, vëzhgimi dhe vlerësimi i proceseve zgjedhore që do të zhvillohet në Shqipëri, duke përdorur Metodologjinë e cila nëpërmjet vlerësimit të indikatorëve të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paraqitur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</a:t>
            </a: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Manual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dhe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</a:t>
            </a: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k</a:t>
            </a: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t</a:t>
            </a: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ë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prezantim</a:t>
            </a: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, arrin të vleresojë </a:t>
            </a:r>
            <a:r>
              <a:rPr lang="sq-AL" sz="1800" b="1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Indeksin e Integritetit te Zgjedhjeve</a:t>
            </a:r>
            <a:r>
              <a:rPr lang="sq-AL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, si një matës sasior, në bazën e të cilit qëndrojnë vlerësimet cilësore për fazat dhe procedurat sipas të cilave zhvillohen zgjedhjet dhe analizat cilësore për nivelin e zbatimit të legjislacionit dhe detyrimeve që rrjedhin prej tij prej administratës zgjedhore, partive politike, institucioneve të qeverisjes qëndore e vendore, institucioneve ligjzbatuese dhe qytetarëve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BF31A-E2D1-5213-A853-CAF4D6DA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EF124-E833-377F-673E-FC1E1E4D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09" y="-1587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F0A919-6EF6-02BD-2598-3AA1DC217F3A}"/>
              </a:ext>
            </a:extLst>
          </p:cNvPr>
          <p:cNvSpPr txBox="1"/>
          <p:nvPr/>
        </p:nvSpPr>
        <p:spPr>
          <a:xfrm>
            <a:off x="570772" y="4892331"/>
            <a:ext cx="291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Calibri" panose="02040602050305030304" pitchFamily="18" charset="0"/>
              </a:rPr>
              <a:t>Indikator</a:t>
            </a:r>
            <a:r>
              <a:rPr lang="en-US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 nr. 1: </a:t>
            </a:r>
            <a:r>
              <a:rPr lang="en-US" sz="1800" b="1" dirty="0" err="1">
                <a:solidFill>
                  <a:srgbClr val="000000"/>
                </a:solidFill>
                <a:latin typeface="Calibri" panose="02040602050305030304" pitchFamily="18" charset="0"/>
              </a:rPr>
              <a:t>Legjislacioni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1884-57AF-E586-41EC-EBE9DEFDA6EB}"/>
              </a:ext>
            </a:extLst>
          </p:cNvPr>
          <p:cNvSpPr txBox="1"/>
          <p:nvPr/>
        </p:nvSpPr>
        <p:spPr>
          <a:xfrm>
            <a:off x="4700132" y="1316270"/>
            <a:ext cx="7014283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Vlerësimi i këtij indikatori do të behet duke u mbështetur në përgjigjet që do të merren për secilin prej pohimeve të mëposhtme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: </a:t>
            </a: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 1 Reforma zgjedhore isht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konsensuale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1.2 Ndryshimet në KZ pasqyruan rekomandimet e OSBE/ODIHR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1.3 Ndryshimet në KZ u bën në plotësim të kërkesave të vëzhguesve vendor dhe qytetarëve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1.4 KZ nuk diskriminon partitë e vogla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1.5 KZ nuk diskriminon kandidatët e pavarur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1.6 KZ nuk i diskriminon pakicat kombëtare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1.7 KZ është i qartë dhe nuk mund të keq interpretohet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1.8 KZ nuk favorizon partinë ose partitë qeverisëse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1.9 KZ e respekton barazinë gjinore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1.10 KZ i plotëson standardet ndërkombëtare dhe siguron në mënyrë adekuate respektimin e të drejtave themelore të njeriut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1.11 Udhëzimet e KQZ pasqyrojnë kërkesat 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1.12 KZ jep garanci të mjaftueshme për respektimin e të drejtave civile dhe politike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1.13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edurat e ankimit janë të qarta, publike dhe të kuptueshme për publikun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1.14 Në legjislacion janë të parashikuara mekanizma kontrolli dhe balancimi për të mbikëqyrur vendimet e marra nga KQZ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65728-A938-CDDE-0BAB-857A53EB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95" y="174726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7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9B14B9-19C2-BD73-9962-6DBBDFEC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6076AB-5C72-5E26-DF96-A3849F1F36DF}"/>
              </a:ext>
            </a:extLst>
          </p:cNvPr>
          <p:cNvSpPr txBox="1"/>
          <p:nvPr/>
        </p:nvSpPr>
        <p:spPr>
          <a:xfrm>
            <a:off x="413519" y="4933100"/>
            <a:ext cx="350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Procedurat elektorale 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F1538-40CE-02F4-D9EF-05B06BEE77C1}"/>
              </a:ext>
            </a:extLst>
          </p:cNvPr>
          <p:cNvSpPr txBox="1"/>
          <p:nvPr/>
        </p:nvSpPr>
        <p:spPr>
          <a:xfrm>
            <a:off x="4676835" y="1426930"/>
            <a:ext cx="7014283" cy="424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Për të gjykuar në lidhje me nivelin e integritetit në zbatimin e pro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c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edurave elektorale mund të përdoren treguesit në vijim: </a:t>
            </a:r>
            <a:endParaRPr lang="en-US" sz="1800" b="0" i="0" dirty="0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  <a:p>
            <a:pPr algn="just" rtl="0" fontAlgn="base">
              <a:lnSpc>
                <a:spcPts val="1700"/>
              </a:lnSpc>
            </a:pP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2.1 Zgjedhësit u informuan për qëndrën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2.2 KAS mori vendime në përputhje me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2.3 Kolegji zgjedhor mori vendime në përputhje me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2.4 Zgjedhjet u zhvilluan në përputhje me ligjin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2.5 Subjektet zgjedhore respektuan ligjin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2.6 KQV zbatuan gjithmonë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2.7 Zgjedhësit u informuan për pasojat që sjell shkelja e KZ dhe shitblerja e votës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2.8 Partitë politike nuk ushtruan presion ndaj komisionerve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2.9 Forcat e rendit e respektuan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2.10 Komisioni rregullator mori vendime në përputhje me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2.11 Zgjedhësit u informuan rregullisht për proçedurat e votimi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2.12 Komisioneri shtetëror mori vendime në përputhje me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2.13 KZAZ zbatuan gjithmonë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2.14 Zgjedhësit e pakicave kombëtare u informuan në gjuhen e tyre amtare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457A0-3FB5-F05C-BE74-C7F50767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032" y="155666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C491-90A1-8372-C2D9-88EE1857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77" y="1571275"/>
            <a:ext cx="10665845" cy="1325563"/>
          </a:xfrm>
        </p:spPr>
        <p:txBody>
          <a:bodyPr>
            <a:noAutofit/>
          </a:bodyPr>
          <a:lstStyle/>
          <a:p>
            <a:pPr algn="ctr"/>
            <a:r>
              <a:rPr lang="it-IT" sz="180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3</a:t>
            </a:r>
            <a:r>
              <a:rPr lang="it-IT" sz="1800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  <a:br>
              <a:rPr lang="it-IT" sz="30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it-IT" sz="180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Ndarja e zonave zgjedhore </a:t>
            </a:r>
            <a:endParaRPr lang="en-US" sz="3000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2B1DDF8-2784-49A8-69D9-7FFE6D581B5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63077" y="3429000"/>
            <a:ext cx="10665845" cy="1863027"/>
          </a:xfrm>
        </p:spPr>
        <p:txBody>
          <a:bodyPr/>
          <a:lstStyle/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3.1 Ndarja administrativo-territoriale nuk ndikon në cilësinë e përfaqësimit të komuniteteve të ndryshme në organet e pushtetit vendor që zgjidhen direkt nga populli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3.2 Partitë e vogla dhe partitë e reja nuk diskriminohen nga ndarja administrativo-territorial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3.3 Ndarja administrativo-territoriale nuk i diskriminon partitë politike në garën e  tyre elektorale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4FB8C-FE23-0F01-4F52-281C7F7E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B4728-3583-7121-D30A-B81A9CFE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52" y="221319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744E5-D054-AF42-AB88-08913A036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5573-4823-5598-6758-9BA310F2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77" y="1511494"/>
            <a:ext cx="10665845" cy="1325563"/>
          </a:xfrm>
        </p:spPr>
        <p:txBody>
          <a:bodyPr>
            <a:noAutofit/>
          </a:bodyPr>
          <a:lstStyle/>
          <a:p>
            <a:pPr algn="ctr"/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 NR. 4: </a:t>
            </a:r>
            <a:br>
              <a:rPr lang="it-IT" sz="30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it-IT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Lista e zgjedhësve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en-US" sz="3000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4D7F4FF-3817-D288-9CF5-68C2E147F9C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63077" y="3058425"/>
            <a:ext cx="10665845" cy="2672592"/>
          </a:xfrm>
        </p:spPr>
        <p:txBody>
          <a:bodyPr>
            <a:noAutofit/>
          </a:bodyPr>
          <a:lstStyle/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4.1 Organet e qeverisjes vendore i njoftuan zgjedhësit për qëndrën e votimit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4.2 Ndryshimet e q</a:t>
            </a:r>
            <a:r>
              <a:rPr lang="en-US" sz="1800" dirty="0">
                <a:solidFill>
                  <a:srgbClr val="000000"/>
                </a:solidFill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ndrës së votimit nuk sollë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n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shqetësim te zgjedhësit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4.3 Kuadri ligjor për regjistrimin në listën e zgjedhësve me një vendim gjyqë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sor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është i qartë dhe i lehtë për t`u përdorur nga qytetarët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4.4 Korrigjimi i gabimeve dhe pasaktësive në listë është plotësisht i mundshëm nga qytetarët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4.5 Lista e zgjedhëseve është publike dhe lehtësisht e aksesueshme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4.6 Kuadri ligjor për regjistrimin e votuesve mundëson hartimin e një listë të saktë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lnSpc>
                <a:spcPts val="1700"/>
              </a:lnSpc>
              <a:buNone/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4.7 Partitë politike kishin akses të plotë me procesin e hartimit të listës së zgjedhësve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.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D92D3-BE77-D404-3617-48E43530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18236-106E-A00F-8D49-8F3BD26B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59" y="85776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8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5AEDA-4D11-F091-A681-945F684DC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1B8259-4C95-DAD2-B83D-879B76D73946}"/>
              </a:ext>
            </a:extLst>
          </p:cNvPr>
          <p:cNvSpPr txBox="1"/>
          <p:nvPr/>
        </p:nvSpPr>
        <p:spPr>
          <a:xfrm>
            <a:off x="297035" y="5021183"/>
            <a:ext cx="3966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</a:p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Regjistrimi i subjekteve zgjedhore 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/>
              </a:rPr>
              <a:t> 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CFF66-B4AE-F97E-1D3F-11932675AF99}"/>
              </a:ext>
            </a:extLst>
          </p:cNvPr>
          <p:cNvSpPr txBox="1"/>
          <p:nvPr/>
        </p:nvSpPr>
        <p:spPr>
          <a:xfrm>
            <a:off x="4479785" y="1310447"/>
            <a:ext cx="7014283" cy="467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 Renditja në listën shumë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e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mërore e kandidatëve krijonte mundësinë për përfaqësimin proporcional të komuniteteve të ndryshme në këshillin bashkiak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5.2 Partitë politike janë kujdesur që në listën e kandidatëve të përfaqësohen komunitetet e margjinalizuara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5.3 Partitë politike i përcaktuan kandidatët për këshillat bashkiak nëpërmjet një procesi të hapur dhe konsultimi me qytetarët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5.4 Partitë politike nuk i kontestuan vendimet për regjistrimin si subjekte zgjedhor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5.5 Listat e kandidatëve për këshillat bashkiak u hartuan në përputhje me kërkesat e përfaqësimit proporcional të komuniteteve që bashkëjetojnë në një njësi vendore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5.6 Vendimet për regjistrimin e subjekteve zgjedhore nuk u ndikuan nga situatat politike në të cilat u zhvilluan zgjedhjet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5.7 Përmbajta e fletës se votimit u dakortësua nga partitë politike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5.8 Qytetarët janë të informuar për procesin e hartimit të listës së kandidatëve nga partitë politike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5.9 Partitë politike i përcaktuan kandidatët nëpërmjet një procesi të hapur dhe konsultimi me qytetarët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5.10 Regjistrimi i subjekteve zgjedhor u be në përputhje me kërkesat e KZ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endParaRPr lang="sq-AL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95EF8-36E7-D639-0409-D17738A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83" y="87364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C7256-440D-D5C6-421F-D29C9430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13A403-C680-8EA2-7C39-68CB644BAF1F}"/>
              </a:ext>
            </a:extLst>
          </p:cNvPr>
          <p:cNvSpPr txBox="1"/>
          <p:nvPr/>
        </p:nvSpPr>
        <p:spPr>
          <a:xfrm>
            <a:off x="168903" y="4748090"/>
            <a:ext cx="46535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 err="1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Vazhdim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…</a:t>
            </a:r>
          </a:p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Indikator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 nr. </a:t>
            </a:r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alibri" panose="02040602050305030304" pitchFamily="18" charset="0"/>
              </a:rPr>
              <a:t>:</a:t>
            </a:r>
          </a:p>
          <a:p>
            <a:r>
              <a:rPr lang="sq-AL" sz="1800" b="1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Regjistrimi i subjekteve zgjedhore  </a:t>
            </a:r>
            <a:endParaRPr lang="en-US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9ABEF-70EB-B4D6-E188-CF8C909D5D29}"/>
              </a:ext>
            </a:extLst>
          </p:cNvPr>
          <p:cNvSpPr txBox="1"/>
          <p:nvPr/>
        </p:nvSpPr>
        <p:spPr>
          <a:xfrm>
            <a:off x="4462312" y="1630778"/>
            <a:ext cx="7014283" cy="380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5.11 Ligj nuk përmban dispozita diskriminuese për regjistrimin e partive të reja dhe kandidatëve të pavarur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5.12 Partitë politike janë kujdesur që në listën e kandidatëve të përfaqësohen të rinjtë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5.13 Legjislacioni u krijon mundësi të barabarta me të tjerët, pakicave kombëtare, për të konkurruar në zgjedhjet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5.14 Partitë politike e mbajtën parasysh ligjin për dekriminalizimin gjatë procesit të hartimit të listës së kandidatëve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5.15 KQZ zbatoi kërkesat e ligjit për pastërtinë e figurës së kandidatëve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5.16 Legjislacioni zgjedhor krijon kushte të favorshme për pjesëmarrjen e grave në zgjedhje si kandidate dhe administratore të procesit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5.17 KQZ-ja dhe Kolegji Zgjedhor zbatuan kërkesën e KZ për listën shumë emërore të kandidatëve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;</a:t>
            </a: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 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lnSpc>
                <a:spcPts val="1700"/>
              </a:lnSpc>
            </a:pPr>
            <a:r>
              <a:rPr lang="sq-AL" sz="1800" b="0" i="0" dirty="0">
                <a:solidFill>
                  <a:srgbClr val="000000"/>
                </a:solidFill>
                <a:effectLst/>
                <a:latin typeface="Calibri" panose="02040602050305030304" pitchFamily="18" charset="0"/>
              </a:rPr>
              <a:t>5.18 Partitë dhe kandidatët respektuan afatet kohore për regjistrim si subjekte zgjedhore dhe për regjistrimin e listave të kandidatëve. </a:t>
            </a:r>
            <a:endParaRPr lang="sq-AL" sz="18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692AB-3F42-7EAB-C02C-560ACED6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316" y="167611"/>
            <a:ext cx="72182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636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{AF2307E5-5F43-488A-A8A8-7545B87EECE9}tf33968143_win32</Template>
  <TotalTime>567</TotalTime>
  <Words>3323</Words>
  <Application>Microsoft Office PowerPoint</Application>
  <PresentationFormat>Widescreen</PresentationFormat>
  <Paragraphs>245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Book Antiqua</vt:lpstr>
      <vt:lpstr>Calibri</vt:lpstr>
      <vt:lpstr>Segoe UI</vt:lpstr>
      <vt:lpstr>WordVisi_MSFontService</vt:lpstr>
      <vt:lpstr>Custom</vt:lpstr>
      <vt:lpstr>PowerPoint Presentation</vt:lpstr>
      <vt:lpstr>INDIKATORËT PËR VLERËSIMIN E INTEGRITETIT TË ZGJEDHJEVE </vt:lpstr>
      <vt:lpstr> hyrje</vt:lpstr>
      <vt:lpstr>PowerPoint Presentation</vt:lpstr>
      <vt:lpstr>PowerPoint Presentation</vt:lpstr>
      <vt:lpstr>Indikator nr. 3:  Ndarja e zonave zgjedhore </vt:lpstr>
      <vt:lpstr>Indikator NR. 4:  Lista e zgjedhësve </vt:lpstr>
      <vt:lpstr>PowerPoint Presentation</vt:lpstr>
      <vt:lpstr>PowerPoint Presentation</vt:lpstr>
      <vt:lpstr>Indikator NR. 6:  Media dhe fushata zgjedhore </vt:lpstr>
      <vt:lpstr>Vazhdim… Indikator NR. 6:  Media dhe fushata zgjedhore </vt:lpstr>
      <vt:lpstr>PowerPoint Presentation</vt:lpstr>
      <vt:lpstr>PowerPoint Presentation</vt:lpstr>
      <vt:lpstr>Indikator NR. 8:  Procesi i votimit </vt:lpstr>
      <vt:lpstr>Vazhdim... Indikator NR. 8:  Procesi i votimit </vt:lpstr>
      <vt:lpstr>Indikator nr. 9:  Vlerësimi dhe numërimi i votave </vt:lpstr>
      <vt:lpstr>Indikator nr. 10:  Ankime/gjykime  </vt:lpstr>
      <vt:lpstr>VAZHDIM… Indikator nr. 10:  Ankime/gjykime  </vt:lpstr>
      <vt:lpstr>VAZHDIM… Indikator nr. 10:  Ankime/gjykime  </vt:lpstr>
      <vt:lpstr>PowerPoint Presentation</vt:lpstr>
      <vt:lpstr>PowerPoint Presentation</vt:lpstr>
      <vt:lpstr>PowerPoint Presentation</vt:lpstr>
      <vt:lpstr>PYETJE PËR DISKUTIM:</vt:lpstr>
      <vt:lpstr>Av. Franc Terihati  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Myftar Doci</dc:creator>
  <cp:lastModifiedBy>Franc Terihati</cp:lastModifiedBy>
  <cp:revision>12</cp:revision>
  <dcterms:created xsi:type="dcterms:W3CDTF">2024-05-06T18:45:31Z</dcterms:created>
  <dcterms:modified xsi:type="dcterms:W3CDTF">2024-12-15T19:51:31Z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