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77" r:id="rId5"/>
    <p:sldId id="268" r:id="rId6"/>
    <p:sldId id="286" r:id="rId7"/>
    <p:sldId id="293" r:id="rId8"/>
    <p:sldId id="294" r:id="rId9"/>
    <p:sldId id="297" r:id="rId10"/>
    <p:sldId id="295" r:id="rId11"/>
    <p:sldId id="296" r:id="rId12"/>
    <p:sldId id="298" r:id="rId13"/>
    <p:sldId id="299" r:id="rId14"/>
    <p:sldId id="300" r:id="rId15"/>
    <p:sldId id="301" r:id="rId16"/>
    <p:sldId id="302" r:id="rId17"/>
    <p:sldId id="303" r:id="rId18"/>
    <p:sldId id="319" r:id="rId19"/>
    <p:sldId id="320" r:id="rId20"/>
    <p:sldId id="308" r:id="rId21"/>
    <p:sldId id="309" r:id="rId22"/>
    <p:sldId id="310" r:id="rId23"/>
    <p:sldId id="311" r:id="rId24"/>
    <p:sldId id="318" r:id="rId25"/>
    <p:sldId id="312" r:id="rId26"/>
    <p:sldId id="313" r:id="rId27"/>
    <p:sldId id="314" r:id="rId28"/>
    <p:sldId id="315"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8" autoAdjust="0"/>
    <p:restoredTop sz="93219" autoAdjust="0"/>
  </p:normalViewPr>
  <p:slideViewPr>
    <p:cSldViewPr snapToGrid="0">
      <p:cViewPr varScale="1">
        <p:scale>
          <a:sx n="118" d="100"/>
          <a:sy n="118" d="100"/>
        </p:scale>
        <p:origin x="680" y="200"/>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11/15/24</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11/15/24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10</a:t>
            </a:fld>
            <a:endParaRPr lang="en-US" dirty="0"/>
          </a:p>
        </p:txBody>
      </p:sp>
    </p:spTree>
    <p:extLst>
      <p:ext uri="{BB962C8B-B14F-4D97-AF65-F5344CB8AC3E}">
        <p14:creationId xmlns:p14="http://schemas.microsoft.com/office/powerpoint/2010/main" val="3114268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382879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12</a:t>
            </a:fld>
            <a:endParaRPr lang="en-US" dirty="0"/>
          </a:p>
        </p:txBody>
      </p:sp>
    </p:spTree>
    <p:extLst>
      <p:ext uri="{BB962C8B-B14F-4D97-AF65-F5344CB8AC3E}">
        <p14:creationId xmlns:p14="http://schemas.microsoft.com/office/powerpoint/2010/main" val="533138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13</a:t>
            </a:fld>
            <a:endParaRPr lang="en-US" dirty="0"/>
          </a:p>
        </p:txBody>
      </p:sp>
    </p:spTree>
    <p:extLst>
      <p:ext uri="{BB962C8B-B14F-4D97-AF65-F5344CB8AC3E}">
        <p14:creationId xmlns:p14="http://schemas.microsoft.com/office/powerpoint/2010/main" val="65846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14</a:t>
            </a:fld>
            <a:endParaRPr lang="en-US" dirty="0"/>
          </a:p>
        </p:txBody>
      </p:sp>
    </p:spTree>
    <p:extLst>
      <p:ext uri="{BB962C8B-B14F-4D97-AF65-F5344CB8AC3E}">
        <p14:creationId xmlns:p14="http://schemas.microsoft.com/office/powerpoint/2010/main" val="26420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ED8EA-55DF-0D69-273B-728455135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D0134-E7CC-4838-6B79-D04648B018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1FBD7-C220-A8CA-A3A9-7A19D2A7A4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71DCCB-5EF6-0337-605A-568F9C35C463}"/>
              </a:ext>
            </a:extLst>
          </p:cNvPr>
          <p:cNvSpPr>
            <a:spLocks noGrp="1"/>
          </p:cNvSpPr>
          <p:nvPr>
            <p:ph type="sldNum" sz="quarter" idx="5"/>
          </p:nvPr>
        </p:nvSpPr>
        <p:spPr/>
        <p:txBody>
          <a:bodyPr/>
          <a:lstStyle/>
          <a:p>
            <a:fld id="{10895658-EA1F-4910-80AB-4DA76E167475}" type="slidenum">
              <a:rPr lang="en-US" smtClean="0"/>
              <a:t>18</a:t>
            </a:fld>
            <a:endParaRPr lang="en-US" dirty="0"/>
          </a:p>
        </p:txBody>
      </p:sp>
    </p:spTree>
    <p:extLst>
      <p:ext uri="{BB962C8B-B14F-4D97-AF65-F5344CB8AC3E}">
        <p14:creationId xmlns:p14="http://schemas.microsoft.com/office/powerpoint/2010/main" val="191045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7840-288E-A869-A14B-8622147E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CCA90-87CF-FE9E-BBD0-729FF4D01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67566-BB91-0E10-F2BC-602F0EFC08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BD3D95-9F99-1FF3-1D80-002B9DF6A436}"/>
              </a:ext>
            </a:extLst>
          </p:cNvPr>
          <p:cNvSpPr>
            <a:spLocks noGrp="1"/>
          </p:cNvSpPr>
          <p:nvPr>
            <p:ph type="sldNum" sz="quarter" idx="5"/>
          </p:nvPr>
        </p:nvSpPr>
        <p:spPr/>
        <p:txBody>
          <a:bodyPr/>
          <a:lstStyle/>
          <a:p>
            <a:fld id="{10895658-EA1F-4910-80AB-4DA76E167475}" type="slidenum">
              <a:rPr lang="en-US" smtClean="0"/>
              <a:t>20</a:t>
            </a:fld>
            <a:endParaRPr lang="en-US" dirty="0"/>
          </a:p>
        </p:txBody>
      </p:sp>
    </p:spTree>
    <p:extLst>
      <p:ext uri="{BB962C8B-B14F-4D97-AF65-F5344CB8AC3E}">
        <p14:creationId xmlns:p14="http://schemas.microsoft.com/office/powerpoint/2010/main" val="99676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26</a:t>
            </a:fld>
            <a:endParaRPr lang="en-US" dirty="0"/>
          </a:p>
        </p:txBody>
      </p:sp>
    </p:spTree>
    <p:extLst>
      <p:ext uri="{BB962C8B-B14F-4D97-AF65-F5344CB8AC3E}">
        <p14:creationId xmlns:p14="http://schemas.microsoft.com/office/powerpoint/2010/main" val="360712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51022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290966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1705804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153300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6</a:t>
            </a:fld>
            <a:endParaRPr lang="en-US" dirty="0"/>
          </a:p>
        </p:txBody>
      </p:sp>
    </p:spTree>
    <p:extLst>
      <p:ext uri="{BB962C8B-B14F-4D97-AF65-F5344CB8AC3E}">
        <p14:creationId xmlns:p14="http://schemas.microsoft.com/office/powerpoint/2010/main" val="199622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7</a:t>
            </a:fld>
            <a:endParaRPr lang="en-US" dirty="0"/>
          </a:p>
        </p:txBody>
      </p:sp>
    </p:spTree>
    <p:extLst>
      <p:ext uri="{BB962C8B-B14F-4D97-AF65-F5344CB8AC3E}">
        <p14:creationId xmlns:p14="http://schemas.microsoft.com/office/powerpoint/2010/main" val="212325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1160057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3275519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1</a:t>
            </a:fld>
            <a:endParaRPr lang="en-US" dirty="0"/>
          </a:p>
        </p:txBody>
      </p:sp>
      <p:pic>
        <p:nvPicPr>
          <p:cNvPr id="7" name="Picture 6" descr="A blue and white logo&#10;&#10;Description automatically generated">
            <a:extLst>
              <a:ext uri="{FF2B5EF4-FFF2-40B4-BE49-F238E27FC236}">
                <a16:creationId xmlns:a16="http://schemas.microsoft.com/office/drawing/2014/main" id="{716EB756-B630-12C2-F01E-4597C29667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7028" y="341016"/>
            <a:ext cx="3951249" cy="3853298"/>
          </a:xfrm>
          <a:prstGeom prst="rect">
            <a:avLst/>
          </a:prstGeom>
          <a:noFill/>
          <a:ln>
            <a:noFill/>
          </a:ln>
        </p:spPr>
      </p:pic>
      <p:sp>
        <p:nvSpPr>
          <p:cNvPr id="11" name="TextBox 10">
            <a:extLst>
              <a:ext uri="{FF2B5EF4-FFF2-40B4-BE49-F238E27FC236}">
                <a16:creationId xmlns:a16="http://schemas.microsoft.com/office/drawing/2014/main" id="{E3E98403-F607-ECA3-CFC1-C513C843E833}"/>
              </a:ext>
            </a:extLst>
          </p:cNvPr>
          <p:cNvSpPr txBox="1"/>
          <p:nvPr/>
        </p:nvSpPr>
        <p:spPr>
          <a:xfrm>
            <a:off x="4432852" y="4380924"/>
            <a:ext cx="6991705" cy="646331"/>
          </a:xfrm>
          <a:prstGeom prst="rect">
            <a:avLst/>
          </a:prstGeom>
          <a:noFill/>
        </p:spPr>
        <p:txBody>
          <a:bodyPr wrap="square">
            <a:spAutoFit/>
          </a:bodyPr>
          <a:lstStyle/>
          <a:p>
            <a:pPr marL="0" marR="0" algn="ctr">
              <a:spcBef>
                <a:spcPts val="0"/>
              </a:spcBef>
              <a:spcAft>
                <a:spcPts val="0"/>
              </a:spcAft>
            </a:pP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a:t>
            </a: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Pjesëmarrja</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e OSHC-</a:t>
            </a: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ve</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a:t>
            </a: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në</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a:t>
            </a: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proceset</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a:t>
            </a: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elektorale</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a:t>
            </a: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për</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a:t>
            </a:r>
            <a:endParaRPr lang="en-US" dirty="0">
              <a:effectLst/>
              <a:latin typeface="Times New Roman" panose="02020603050405020304" pitchFamily="18" charset="0"/>
              <a:ea typeface="Times New Roman" panose="02020603050405020304" pitchFamily="18" charset="0"/>
            </a:endParaRPr>
          </a:p>
          <a:p>
            <a:pPr algn="ct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një</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a:t>
            </a: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demokraci</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a:t>
            </a: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më</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a:t>
            </a: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të</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a:t>
            </a: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fortë</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a:t>
            </a: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dhe</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a:t>
            </a: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integrim</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a:t>
            </a: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të</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a:t>
            </a: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përshpejtuar</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a:t>
            </a:r>
            <a:r>
              <a:rPr lang="en-US" b="1" dirty="0" err="1">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në</a:t>
            </a:r>
            <a:r>
              <a:rPr lang="en-US" b="1" dirty="0">
                <a:solidFill>
                  <a:srgbClr val="222222"/>
                </a:solidFill>
                <a:effectLst/>
                <a:highlight>
                  <a:srgbClr val="FFFFFF"/>
                </a:highlight>
                <a:latin typeface="Arial Nova" panose="020B0504020202020204" pitchFamily="34" charset="0"/>
                <a:ea typeface="Times New Roman" panose="02020603050405020304" pitchFamily="18" charset="0"/>
                <a:cs typeface="Calibri" panose="020F0502020204030204" pitchFamily="34" charset="0"/>
              </a:rPr>
              <a:t> BE”</a:t>
            </a:r>
            <a:endParaRPr lang="en-US" dirty="0"/>
          </a:p>
        </p:txBody>
      </p:sp>
      <p:pic>
        <p:nvPicPr>
          <p:cNvPr id="13" name="Picture 12">
            <a:extLst>
              <a:ext uri="{FF2B5EF4-FFF2-40B4-BE49-F238E27FC236}">
                <a16:creationId xmlns:a16="http://schemas.microsoft.com/office/drawing/2014/main" id="{9068770F-3466-6374-6D84-84C218696A67}"/>
              </a:ext>
            </a:extLst>
          </p:cNvPr>
          <p:cNvPicPr>
            <a:picLocks noChangeAspect="1"/>
          </p:cNvPicPr>
          <p:nvPr/>
        </p:nvPicPr>
        <p:blipFill>
          <a:blip r:embed="rId4"/>
          <a:stretch>
            <a:fillRect/>
          </a:stretch>
        </p:blipFill>
        <p:spPr>
          <a:xfrm>
            <a:off x="4432852" y="5624830"/>
            <a:ext cx="7216140" cy="1463040"/>
          </a:xfrm>
          <a:prstGeom prst="rect">
            <a:avLst/>
          </a:prstGeom>
        </p:spPr>
      </p:pic>
    </p:spTree>
    <p:extLst>
      <p:ext uri="{BB962C8B-B14F-4D97-AF65-F5344CB8AC3E}">
        <p14:creationId xmlns:p14="http://schemas.microsoft.com/office/powerpoint/2010/main" val="224349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641297" y="1797051"/>
            <a:ext cx="9956569" cy="624915"/>
          </a:xfrm>
        </p:spPr>
        <p:txBody>
          <a:bodyPr>
            <a:noAutofit/>
          </a:bodyPr>
          <a:lstStyle/>
          <a:p>
            <a:pPr algn="ctr"/>
            <a:r>
              <a:rPr lang="en-GB" sz="2900" kern="0" dirty="0" err="1">
                <a:effectLst/>
                <a:latin typeface="Book Antiqua" panose="02040602050305030304" pitchFamily="18" charset="0"/>
                <a:ea typeface="Times New Roman" panose="02020603050405020304" pitchFamily="18" charset="0"/>
                <a:cs typeface="Times New Roman" panose="02020603050405020304" pitchFamily="18" charset="0"/>
              </a:rPr>
              <a:t>Vendimet</a:t>
            </a:r>
            <a:r>
              <a:rPr lang="en-GB" sz="2900"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GB" sz="2900" kern="0" dirty="0" err="1">
                <a:effectLst/>
                <a:latin typeface="Book Antiqua" panose="02040602050305030304" pitchFamily="18" charset="0"/>
                <a:ea typeface="Times New Roman" panose="02020603050405020304" pitchFamily="18" charset="0"/>
                <a:cs typeface="Times New Roman" panose="02020603050405020304" pitchFamily="18" charset="0"/>
              </a:rPr>
              <a:t>që</a:t>
            </a:r>
            <a:r>
              <a:rPr lang="en-GB" sz="2900"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GB" sz="2900" kern="0" dirty="0" err="1">
                <a:effectLst/>
                <a:latin typeface="Book Antiqua" panose="02040602050305030304" pitchFamily="18" charset="0"/>
                <a:ea typeface="Times New Roman" panose="02020603050405020304" pitchFamily="18" charset="0"/>
                <a:cs typeface="Times New Roman" panose="02020603050405020304" pitchFamily="18" charset="0"/>
              </a:rPr>
              <a:t>mund</a:t>
            </a:r>
            <a:r>
              <a:rPr lang="en-GB" sz="2900"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GB" sz="2900" kern="0" dirty="0" err="1">
                <a:effectLst/>
                <a:latin typeface="Book Antiqua" panose="02040602050305030304" pitchFamily="18" charset="0"/>
                <a:ea typeface="Times New Roman" panose="02020603050405020304" pitchFamily="18" charset="0"/>
                <a:cs typeface="Times New Roman" panose="02020603050405020304" pitchFamily="18" charset="0"/>
              </a:rPr>
              <a:t>të</a:t>
            </a:r>
            <a:r>
              <a:rPr lang="en-GB" sz="2900"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GB" sz="2900" kern="0" dirty="0" err="1">
                <a:effectLst/>
                <a:latin typeface="Book Antiqua" panose="02040602050305030304" pitchFamily="18" charset="0"/>
                <a:ea typeface="Times New Roman" panose="02020603050405020304" pitchFamily="18" charset="0"/>
                <a:cs typeface="Times New Roman" panose="02020603050405020304" pitchFamily="18" charset="0"/>
              </a:rPr>
              <a:t>merren</a:t>
            </a:r>
            <a:r>
              <a:rPr lang="en-GB" sz="2900"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GB" sz="2900" kern="0" dirty="0" err="1">
                <a:effectLst/>
                <a:latin typeface="Book Antiqua" panose="02040602050305030304" pitchFamily="18" charset="0"/>
                <a:ea typeface="Times New Roman" panose="02020603050405020304" pitchFamily="18" charset="0"/>
                <a:cs typeface="Times New Roman" panose="02020603050405020304" pitchFamily="18" charset="0"/>
              </a:rPr>
              <a:t>nga</a:t>
            </a:r>
            <a:r>
              <a:rPr lang="en-GB" sz="2900" kern="0" dirty="0">
                <a:effectLst/>
                <a:latin typeface="Book Antiqua" panose="02040602050305030304" pitchFamily="18" charset="0"/>
                <a:ea typeface="Times New Roman" panose="02020603050405020304" pitchFamily="18" charset="0"/>
                <a:cs typeface="Times New Roman" panose="02020603050405020304" pitchFamily="18" charset="0"/>
              </a:rPr>
              <a:t> KOMISIONERI</a:t>
            </a:r>
            <a:endParaRPr lang="en-US" sz="2900" dirty="0"/>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14"/>
          </p:nvPr>
        </p:nvSpPr>
        <p:spPr>
          <a:xfrm>
            <a:off x="449098" y="3036999"/>
            <a:ext cx="9956569" cy="2536764"/>
          </a:xfrm>
          <a:solidFill>
            <a:schemeClr val="accent2">
              <a:lumMod val="20000"/>
              <a:lumOff val="80000"/>
            </a:schemeClr>
          </a:solidFill>
        </p:spPr>
        <p:txBody>
          <a:bodyPr vert="horz" lIns="91440" tIns="45720" rIns="91440" bIns="45720" rtlCol="0" anchor="t">
            <a:normAutofit/>
          </a:bodyPr>
          <a:lstStyle/>
          <a:p>
            <a:pPr marL="342900" marR="0" indent="-342900" algn="just">
              <a:lnSpc>
                <a:spcPct val="100000"/>
              </a:lnSpc>
              <a:spcBef>
                <a:spcPts val="0"/>
              </a:spcBef>
              <a:spcAft>
                <a:spcPts val="0"/>
              </a:spcAft>
              <a:buFont typeface="Arial" panose="020B0604020202020204" pitchFamily="34" charset="0"/>
              <a:buChar char="•"/>
              <a:tabLst>
                <a:tab pos="270510" algn="l"/>
              </a:tabLst>
            </a:pPr>
            <a:endPar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lgn="just">
              <a:lnSpc>
                <a:spcPct val="100000"/>
              </a:lnSpc>
              <a:spcBef>
                <a:spcPts val="0"/>
              </a:spcBef>
              <a:spcAft>
                <a:spcPts val="0"/>
              </a:spcAft>
              <a:buFont typeface="Arial" panose="020B0604020202020204" pitchFamily="34" charset="0"/>
              <a:buChar char="•"/>
              <a:tabLst>
                <a:tab pos="270510" algn="l"/>
              </a:tabLst>
            </a:pP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Vendos</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për</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shqyrtimin</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administrativ</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denoncimeve</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dhe</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propozon</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KAS-</a:t>
            </a:r>
            <a:r>
              <a:rPr lang="en-GB" sz="2000" kern="0" dirty="0">
                <a:latin typeface="Times New Roman" panose="02020603050405020304" pitchFamily="18" charset="0"/>
                <a:ea typeface="Times New Roman" panose="02020603050405020304" pitchFamily="18" charset="0"/>
                <a:cs typeface="Times New Roman" panose="02020603050405020304" pitchFamily="18" charset="0"/>
              </a:rPr>
              <a:t>i</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marrjen</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e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masave</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administrative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ndaj</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palëve</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që</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kanë</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kryer</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shkelje</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indent="-342900" algn="just">
              <a:lnSpc>
                <a:spcPct val="150000"/>
              </a:lnSpc>
              <a:spcBef>
                <a:spcPts val="0"/>
              </a:spcBef>
              <a:spcAft>
                <a:spcPts val="0"/>
              </a:spcAft>
              <a:buFont typeface="Arial" panose="020B0604020202020204" pitchFamily="34" charset="0"/>
              <a:buChar char="•"/>
              <a:tabLst>
                <a:tab pos="270510" algn="l"/>
              </a:tabLst>
            </a:pP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Vendos</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pushimin</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e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hetimit</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administrativ</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indent="-342900" algn="just">
              <a:spcBef>
                <a:spcPts val="0"/>
              </a:spcBef>
              <a:spcAft>
                <a:spcPts val="0"/>
              </a:spcAft>
              <a:buFont typeface="Arial" panose="020B0604020202020204" pitchFamily="34" charset="0"/>
              <a:buChar char="•"/>
              <a:tabLst>
                <a:tab pos="270510" algn="l"/>
              </a:tabLst>
            </a:pP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Vendos</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për</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akreditimin</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e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vëzhguesve</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indent="-342900" algn="just">
              <a:spcBef>
                <a:spcPts val="0"/>
              </a:spcBef>
              <a:spcAft>
                <a:spcPts val="0"/>
              </a:spcAft>
              <a:buFont typeface="Arial" panose="020B0604020202020204" pitchFamily="34" charset="0"/>
              <a:buChar char="•"/>
              <a:tabLst>
                <a:tab pos="270510" algn="l"/>
              </a:tabLst>
            </a:pP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Regjistrimin</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e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subjekteve</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zgjedhore</a:t>
            </a:r>
            <a:r>
              <a:rPr lang="en-GB"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gn="just">
              <a:spcBef>
                <a:spcPts val="0"/>
              </a:spcBef>
              <a:spcAft>
                <a:spcPts val="0"/>
              </a:spcAft>
              <a:tabLst>
                <a:tab pos="270510" algn="l"/>
              </a:tabLst>
            </a:pPr>
            <a:endPar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a:lstStyle/>
          <a:p>
            <a:fld id="{B5CEABB6-07DC-46E8-9B57-56EC44A396E5}" type="slidenum">
              <a:rPr lang="en-US" smtClean="0"/>
              <a:pPr/>
              <a:t>10</a:t>
            </a:fld>
            <a:endParaRPr lang="en-US" dirty="0"/>
          </a:p>
        </p:txBody>
      </p:sp>
      <p:pic>
        <p:nvPicPr>
          <p:cNvPr id="2" name="Picture 1">
            <a:extLst>
              <a:ext uri="{FF2B5EF4-FFF2-40B4-BE49-F238E27FC236}">
                <a16:creationId xmlns:a16="http://schemas.microsoft.com/office/drawing/2014/main" id="{72AF20FA-19D5-1E09-DBD4-07BCF1029369}"/>
              </a:ext>
            </a:extLst>
          </p:cNvPr>
          <p:cNvPicPr>
            <a:picLocks noChangeAspect="1"/>
          </p:cNvPicPr>
          <p:nvPr/>
        </p:nvPicPr>
        <p:blipFill>
          <a:blip r:embed="rId3"/>
          <a:stretch>
            <a:fillRect/>
          </a:stretch>
        </p:blipFill>
        <p:spPr>
          <a:xfrm>
            <a:off x="2195909" y="-1587"/>
            <a:ext cx="7218290" cy="1463167"/>
          </a:xfrm>
          <a:prstGeom prst="rect">
            <a:avLst/>
          </a:prstGeom>
        </p:spPr>
      </p:pic>
    </p:spTree>
    <p:extLst>
      <p:ext uri="{BB962C8B-B14F-4D97-AF65-F5344CB8AC3E}">
        <p14:creationId xmlns:p14="http://schemas.microsoft.com/office/powerpoint/2010/main" val="143979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A6B31B0-7B84-475D-961F-09C0191F91A2}"/>
              </a:ext>
            </a:extLst>
          </p:cNvPr>
          <p:cNvSpPr>
            <a:spLocks noGrp="1"/>
          </p:cNvSpPr>
          <p:nvPr>
            <p:ph sz="half" idx="14"/>
          </p:nvPr>
        </p:nvSpPr>
        <p:spPr>
          <a:xfrm>
            <a:off x="629648" y="2000880"/>
            <a:ext cx="9956569" cy="3077826"/>
          </a:xfrm>
          <a:solidFill>
            <a:schemeClr val="accent2">
              <a:lumMod val="20000"/>
              <a:lumOff val="80000"/>
            </a:schemeClr>
          </a:solidFill>
        </p:spPr>
        <p:txBody>
          <a:bodyPr vert="horz" lIns="91440" tIns="45720" rIns="91440" bIns="45720" rtlCol="0" anchor="t">
            <a:noAutofit/>
          </a:bodyPr>
          <a:lstStyle/>
          <a:p>
            <a:pPr marL="0" marR="0" indent="457200" algn="just">
              <a:spcBef>
                <a:spcPts val="600"/>
              </a:spcBef>
              <a:spcAft>
                <a:spcPts val="6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Neni </a:t>
            </a:r>
            <a:r>
              <a:rPr lang="sq-AL" dirty="0">
                <a:effectLst/>
                <a:latin typeface="Times New Roman" panose="02020603050405020304" pitchFamily="18" charset="0"/>
                <a:ea typeface="Times New Roman" panose="02020603050405020304" pitchFamily="18" charset="0"/>
                <a:cs typeface="Times New Roman" panose="02020603050405020304" pitchFamily="18" charset="0"/>
              </a:rPr>
              <a:t>145 KZ ka parashikuar se e drejta për të bërë ankimin ndaj vendimeve të organeve zgjedhore u njihet të gjithë subjekteve të cilët kanë qënë pjesë e procedurës administrative dhe kundërshtojnë:</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a:lnSpc>
                <a:spcPct val="115000"/>
              </a:lnSpc>
              <a:spcBef>
                <a:spcPts val="600"/>
              </a:spcBef>
              <a:spcAft>
                <a:spcPts val="600"/>
              </a:spcAft>
              <a:buFont typeface="Arial" panose="020B0604020202020204" pitchFamily="34" charset="0"/>
              <a:buChar char="•"/>
            </a:pPr>
            <a:r>
              <a:rPr lang="sq-AL" dirty="0">
                <a:effectLst/>
                <a:latin typeface="Times New Roman" panose="02020603050405020304" pitchFamily="18" charset="0"/>
                <a:ea typeface="Times New Roman" panose="02020603050405020304" pitchFamily="18" charset="0"/>
                <a:cs typeface="Times New Roman" panose="02020603050405020304" pitchFamily="18" charset="0"/>
              </a:rPr>
              <a:t>Vendimet që mund të cënojnë interesat e tyre të ligjshme;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a:lnSpc>
                <a:spcPct val="115000"/>
              </a:lnSpc>
              <a:spcBef>
                <a:spcPts val="600"/>
              </a:spcBef>
              <a:spcAft>
                <a:spcPts val="600"/>
              </a:spcAft>
              <a:buFont typeface="Arial" panose="020B0604020202020204" pitchFamily="34" charset="0"/>
              <a:buChar char="•"/>
            </a:pPr>
            <a:r>
              <a:rPr lang="it-IT" dirty="0">
                <a:effectLst/>
                <a:latin typeface="Times New Roman" panose="02020603050405020304" pitchFamily="18" charset="0"/>
                <a:ea typeface="Times New Roman" panose="02020603050405020304" pitchFamily="18" charset="0"/>
                <a:cs typeface="Times New Roman" panose="02020603050405020304" pitchFamily="18" charset="0"/>
              </a:rPr>
              <a:t>Mos marrjen e vendimeve brenda afateve ligjore;</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a:lnSpc>
                <a:spcPct val="115000"/>
              </a:lnSpc>
              <a:spcBef>
                <a:spcPts val="600"/>
              </a:spcBef>
              <a:spcAft>
                <a:spcPts val="600"/>
              </a:spcAft>
              <a:buFont typeface="Arial" panose="020B0604020202020204" pitchFamily="34" charset="0"/>
              <a:buChar char="•"/>
            </a:pPr>
            <a:r>
              <a:rPr lang="it-IT" dirty="0">
                <a:effectLst/>
                <a:latin typeface="Times New Roman" panose="02020603050405020304" pitchFamily="18" charset="0"/>
                <a:ea typeface="Times New Roman" panose="02020603050405020304" pitchFamily="18" charset="0"/>
                <a:cs typeface="Times New Roman" panose="02020603050405020304" pitchFamily="18" charset="0"/>
              </a:rPr>
              <a:t>Refuzimin e kërkesës për regjistrim si subjekt zgjedhor;</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a:lnSpc>
                <a:spcPct val="115000"/>
              </a:lnSpc>
              <a:spcBef>
                <a:spcPts val="600"/>
              </a:spcBef>
              <a:spcAft>
                <a:spcPts val="600"/>
              </a:spcAft>
              <a:buFont typeface="Arial" panose="020B0604020202020204" pitchFamily="34" charset="0"/>
              <a:buChar char="•"/>
            </a:pPr>
            <a:r>
              <a:rPr lang="it-IT" dirty="0">
                <a:effectLst/>
                <a:latin typeface="Times New Roman" panose="02020603050405020304" pitchFamily="18" charset="0"/>
                <a:ea typeface="Times New Roman" panose="02020603050405020304" pitchFamily="18" charset="0"/>
                <a:cs typeface="Times New Roman" panose="02020603050405020304" pitchFamily="18" charset="0"/>
              </a:rPr>
              <a:t>Refuzimin e kërkesës për akreditimin si vëzhgues.</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a:lstStyle/>
          <a:p>
            <a:fld id="{B5CEABB6-07DC-46E8-9B57-56EC44A396E5}" type="slidenum">
              <a:rPr lang="en-US" smtClean="0"/>
              <a:pPr/>
              <a:t>11</a:t>
            </a:fld>
            <a:endParaRPr lang="en-US" dirty="0"/>
          </a:p>
        </p:txBody>
      </p:sp>
      <p:pic>
        <p:nvPicPr>
          <p:cNvPr id="2" name="Picture 1">
            <a:extLst>
              <a:ext uri="{FF2B5EF4-FFF2-40B4-BE49-F238E27FC236}">
                <a16:creationId xmlns:a16="http://schemas.microsoft.com/office/drawing/2014/main" id="{72AF20FA-19D5-1E09-DBD4-07BCF1029369}"/>
              </a:ext>
            </a:extLst>
          </p:cNvPr>
          <p:cNvPicPr>
            <a:picLocks noChangeAspect="1"/>
          </p:cNvPicPr>
          <p:nvPr/>
        </p:nvPicPr>
        <p:blipFill>
          <a:blip r:embed="rId3"/>
          <a:stretch>
            <a:fillRect/>
          </a:stretch>
        </p:blipFill>
        <p:spPr>
          <a:xfrm>
            <a:off x="2195909" y="-1587"/>
            <a:ext cx="7218290" cy="1463167"/>
          </a:xfrm>
          <a:prstGeom prst="rect">
            <a:avLst/>
          </a:prstGeom>
        </p:spPr>
      </p:pic>
    </p:spTree>
    <p:extLst>
      <p:ext uri="{BB962C8B-B14F-4D97-AF65-F5344CB8AC3E}">
        <p14:creationId xmlns:p14="http://schemas.microsoft.com/office/powerpoint/2010/main" val="565194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783411" y="1461580"/>
            <a:ext cx="9863233" cy="624915"/>
          </a:xfrm>
        </p:spPr>
        <p:txBody>
          <a:bodyPr>
            <a:noAutofit/>
          </a:bodyPr>
          <a:lstStyle/>
          <a:p>
            <a:pPr algn="ctr"/>
            <a:r>
              <a:rPr lang="it-IT" sz="2900" kern="0" dirty="0">
                <a:latin typeface="Book Antiqua" panose="02040602050305030304" pitchFamily="18" charset="0"/>
                <a:ea typeface="Times New Roman" panose="02020603050405020304" pitchFamily="18" charset="0"/>
                <a:cs typeface="Times New Roman" panose="02020603050405020304" pitchFamily="18" charset="0"/>
              </a:rPr>
              <a:t>E drejta e ankimit në juridiksionin gjyqësor</a:t>
            </a:r>
            <a:endParaRPr lang="en-US" sz="2900" dirty="0"/>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14"/>
          </p:nvPr>
        </p:nvSpPr>
        <p:spPr>
          <a:xfrm>
            <a:off x="499771" y="2329682"/>
            <a:ext cx="10146873" cy="4094414"/>
          </a:xfrm>
          <a:solidFill>
            <a:schemeClr val="accent2">
              <a:lumMod val="20000"/>
              <a:lumOff val="80000"/>
            </a:schemeClr>
          </a:solidFill>
        </p:spPr>
        <p:txBody>
          <a:bodyPr vert="horz" lIns="91440" tIns="45720" rIns="91440" bIns="45720" rtlCol="0" anchor="t">
            <a:normAutofit/>
          </a:bodyPr>
          <a:lstStyle/>
          <a:p>
            <a:pPr marL="571500" indent="-571500" algn="just">
              <a:lnSpc>
                <a:spcPts val="1700"/>
              </a:lnSpc>
              <a:buFont typeface="Arial" panose="020B0604020202020204" pitchFamily="34" charset="0"/>
              <a:buChar char="•"/>
            </a:pPr>
            <a:endParaRPr lang="en-GB" sz="19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ts val="1700"/>
              </a:lnSpc>
              <a:buFont typeface="Arial" panose="020B0604020202020204" pitchFamily="34" charset="0"/>
              <a:buChar char="•"/>
            </a:pPr>
            <a:r>
              <a:rPr lang="en-GB" sz="1900" kern="0" dirty="0">
                <a:latin typeface="Times New Roman" panose="02020603050405020304" pitchFamily="18" charset="0"/>
                <a:ea typeface="Times New Roman" panose="02020603050405020304" pitchFamily="18" charset="0"/>
                <a:cs typeface="Times New Roman" panose="02020603050405020304" pitchFamily="18" charset="0"/>
              </a:rPr>
              <a:t>A</a:t>
            </a:r>
            <a:r>
              <a:rPr lang="sq-AL" sz="1900" kern="0" dirty="0">
                <a:latin typeface="Times New Roman" panose="02020603050405020304" pitchFamily="18" charset="0"/>
                <a:ea typeface="Times New Roman" panose="02020603050405020304" pitchFamily="18" charset="0"/>
                <a:cs typeface="Times New Roman" panose="02020603050405020304" pitchFamily="18" charset="0"/>
              </a:rPr>
              <a:t>nkimi administrativ është një parakusht për të ju drejtuar më pas rrugës gjyqësore</a:t>
            </a:r>
            <a:r>
              <a:rPr lang="en-GB" sz="1900" kern="0" dirty="0">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lgn="just">
              <a:lnSpc>
                <a:spcPts val="1700"/>
              </a:lnSpc>
              <a:buFont typeface="Arial" panose="020B0604020202020204" pitchFamily="34" charset="0"/>
              <a:buChar char="•"/>
            </a:pP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nkimi duhet të paraqitet në formën e kërkesëpadisë</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lgn="just">
              <a:lnSpc>
                <a:spcPts val="1700"/>
              </a:lnSpc>
              <a:buFont typeface="Arial" panose="020B0604020202020204" pitchFamily="34" charset="0"/>
              <a:buChar char="•"/>
            </a:pPr>
            <a:r>
              <a:rPr lang="en-US"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Shqyrtimi</a:t>
            </a:r>
            <a:r>
              <a:rPr lang="en-US"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çështjes</a:t>
            </a:r>
            <a:r>
              <a:rPr lang="en-US"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kryhet</a:t>
            </a:r>
            <a:r>
              <a:rPr lang="en-US"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nga</a:t>
            </a:r>
            <a:r>
              <a:rPr lang="en-US"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Kolegji</a:t>
            </a:r>
            <a:r>
              <a:rPr lang="en-US"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Zgjedhor</a:t>
            </a:r>
            <a:r>
              <a:rPr lang="en-US"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Gjyqësor</a:t>
            </a:r>
            <a:r>
              <a:rPr lang="en-US" sz="1900"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lgn="just">
              <a:lnSpc>
                <a:spcPts val="1700"/>
              </a:lnSpc>
              <a:buFont typeface="Arial" panose="020B0604020202020204" pitchFamily="34" charset="0"/>
              <a:buChar char="•"/>
            </a:pP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Ankimi për të gjitha vendimet që KQZ merr në periudhën, e cila fillon 48 orë pas dekretimit të zgjedhjeve deri në përfundim të shqyrtimit administrativ të ankimeve zgjedhore ose të kalimit të afateve të ankimit për zgjedhje, mund të paraqitet brenda 5 ditëve nga shpallja e tyre. </a:t>
            </a:r>
            <a:endPar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ts val="1700"/>
              </a:lnSpc>
              <a:buFont typeface="Arial" panose="020B0604020202020204" pitchFamily="34" charset="0"/>
              <a:buChar char="•"/>
            </a:pP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Për vendimet që KQZ merr jashtë kësaj periudhe, afati i ankimit në Kolegjin Zgjedhor është 30 ditë</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571500" indent="-571500" algn="just">
              <a:lnSpc>
                <a:spcPts val="1700"/>
              </a:lnSpc>
              <a:buFont typeface="Arial" panose="020B0604020202020204" pitchFamily="34" charset="0"/>
              <a:buChar char="•"/>
            </a:pP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KQZ ka për detyrë të sjellë në gjykim të gjitha provat e administruara prej saj gjatë shqyrtimit administrativ</a:t>
            </a:r>
            <a:r>
              <a:rPr lang="en-GB" sz="1900" kern="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ts val="1700"/>
              </a:lnSpc>
            </a:pPr>
            <a:endParaRPr lang="en-US" sz="19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ts val="1700"/>
              </a:lnSpc>
              <a:buFont typeface="Wingdings" panose="05000000000000000000" pitchFamily="2" charset="2"/>
              <a:buChar char=""/>
            </a:pPr>
            <a:endPar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a:lstStyle/>
          <a:p>
            <a:fld id="{B5CEABB6-07DC-46E8-9B57-56EC44A396E5}" type="slidenum">
              <a:rPr lang="en-US" smtClean="0"/>
              <a:pPr/>
              <a:t>12</a:t>
            </a:fld>
            <a:endParaRPr lang="en-US" dirty="0"/>
          </a:p>
        </p:txBody>
      </p:sp>
      <p:pic>
        <p:nvPicPr>
          <p:cNvPr id="2" name="Picture 1">
            <a:extLst>
              <a:ext uri="{FF2B5EF4-FFF2-40B4-BE49-F238E27FC236}">
                <a16:creationId xmlns:a16="http://schemas.microsoft.com/office/drawing/2014/main" id="{72AF20FA-19D5-1E09-DBD4-07BCF1029369}"/>
              </a:ext>
            </a:extLst>
          </p:cNvPr>
          <p:cNvPicPr>
            <a:picLocks noChangeAspect="1"/>
          </p:cNvPicPr>
          <p:nvPr/>
        </p:nvPicPr>
        <p:blipFill>
          <a:blip r:embed="rId3"/>
          <a:stretch>
            <a:fillRect/>
          </a:stretch>
        </p:blipFill>
        <p:spPr>
          <a:xfrm>
            <a:off x="2195909" y="-1587"/>
            <a:ext cx="7218290" cy="1463167"/>
          </a:xfrm>
          <a:prstGeom prst="rect">
            <a:avLst/>
          </a:prstGeom>
        </p:spPr>
      </p:pic>
    </p:spTree>
    <p:extLst>
      <p:ext uri="{BB962C8B-B14F-4D97-AF65-F5344CB8AC3E}">
        <p14:creationId xmlns:p14="http://schemas.microsoft.com/office/powerpoint/2010/main" val="166487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783412" y="1461580"/>
            <a:ext cx="9389288" cy="624915"/>
          </a:xfrm>
        </p:spPr>
        <p:txBody>
          <a:bodyPr>
            <a:normAutofit/>
          </a:bodyPr>
          <a:lstStyle/>
          <a:p>
            <a:pPr algn="ctr"/>
            <a:r>
              <a:rPr lang="it-IT" sz="2900" kern="0" dirty="0">
                <a:latin typeface="Book Antiqua" panose="02040602050305030304" pitchFamily="18" charset="0"/>
                <a:ea typeface="Times New Roman" panose="02020603050405020304" pitchFamily="18" charset="0"/>
                <a:cs typeface="Times New Roman" panose="02020603050405020304" pitchFamily="18" charset="0"/>
              </a:rPr>
              <a:t>Vendimi i Kolegjit Zgjedhor</a:t>
            </a:r>
            <a:endParaRPr lang="en-US" sz="2900" dirty="0"/>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14"/>
          </p:nvPr>
        </p:nvSpPr>
        <p:spPr>
          <a:xfrm>
            <a:off x="499771" y="2257160"/>
            <a:ext cx="10025160" cy="3584516"/>
          </a:xfrm>
          <a:solidFill>
            <a:schemeClr val="accent2">
              <a:lumMod val="20000"/>
              <a:lumOff val="80000"/>
            </a:schemeClr>
          </a:solidFill>
        </p:spPr>
        <p:txBody>
          <a:bodyPr vert="horz" lIns="91440" tIns="45720" rIns="91440" bIns="45720" rtlCol="0" anchor="t">
            <a:normAutofit/>
          </a:bodyPr>
          <a:lstStyle/>
          <a:p>
            <a:pPr marL="742950" lvl="1" indent="-285750" algn="just">
              <a:lnSpc>
                <a:spcPts val="1700"/>
              </a:lnSpc>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ts val="1700"/>
              </a:lnSpc>
            </a:pPr>
            <a:r>
              <a:rPr lang="sq-AL" dirty="0">
                <a:effectLst/>
                <a:latin typeface="Times New Roman" panose="02020603050405020304" pitchFamily="18" charset="0"/>
                <a:ea typeface="Times New Roman" panose="02020603050405020304" pitchFamily="18" charset="0"/>
                <a:cs typeface="Times New Roman" panose="02020603050405020304" pitchFamily="18" charset="0"/>
              </a:rPr>
              <a:t>Pushimin e gjykimit;</a:t>
            </a:r>
            <a:endParaRPr lang="en-GB"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ts val="1700"/>
              </a:lnSpc>
              <a:spcAft>
                <a:spcPts val="1000"/>
              </a:spcAft>
            </a:pPr>
            <a:r>
              <a:rPr lang="sq-AL" dirty="0">
                <a:effectLst/>
                <a:latin typeface="Times New Roman" panose="02020603050405020304" pitchFamily="18" charset="0"/>
                <a:ea typeface="Times New Roman" panose="02020603050405020304" pitchFamily="18" charset="0"/>
                <a:cs typeface="Times New Roman" panose="02020603050405020304" pitchFamily="18" charset="0"/>
              </a:rPr>
              <a:t>Gjykimin e çështjes në themel</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duke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vendosur</a:t>
            </a:r>
            <a:r>
              <a:rPr lang="sq-AL" dirty="0">
                <a:effectLst/>
                <a:latin typeface="Times New Roman" panose="02020603050405020304" pitchFamily="18" charset="0"/>
                <a:ea typeface="Times New Roman" panose="02020603050405020304" pitchFamily="18" charset="0"/>
                <a:cs typeface="Times New Roman" panose="02020603050405020304" pitchFamily="18" charset="0"/>
              </a:rPr>
              <a:t> pranimin e plotë apo</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q-AL" dirty="0">
                <a:effectLst/>
                <a:latin typeface="Times New Roman" panose="02020603050405020304" pitchFamily="18" charset="0"/>
                <a:ea typeface="Times New Roman" panose="02020603050405020304" pitchFamily="18" charset="0"/>
                <a:cs typeface="Times New Roman" panose="02020603050405020304" pitchFamily="18" charset="0"/>
              </a:rPr>
              <a:t>të pjesshëm të padisë ose rrëzimin e plotë apo të pjesshëm të saj</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ts val="1700"/>
              </a:lnSpc>
              <a:spcAft>
                <a:spcPts val="1000"/>
              </a:spcAft>
            </a:pP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Detyrimin</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e KQZ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për</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marrë</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vendim</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brenda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jo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më</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gjatë</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se 10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ditëve</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kern="0" dirty="0">
              <a:latin typeface="Times New Roman" panose="02020603050405020304" pitchFamily="18" charset="0"/>
              <a:ea typeface="Times New Roman" panose="02020603050405020304" pitchFamily="18" charset="0"/>
              <a:cs typeface="Times New Roman" panose="02020603050405020304" pitchFamily="18" charset="0"/>
            </a:endParaRPr>
          </a:p>
          <a:p>
            <a:pPr lvl="1" indent="0" algn="just">
              <a:lnSpc>
                <a:spcPts val="1700"/>
              </a:lnSpc>
              <a:spcAft>
                <a:spcPts val="1000"/>
              </a:spcAft>
              <a:buNone/>
            </a:pPr>
            <a:endParaRPr lang="en-US"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0" algn="just">
              <a:lnSpc>
                <a:spcPts val="1700"/>
              </a:lnSpc>
              <a:spcAft>
                <a:spcPts val="1000"/>
              </a:spcAft>
              <a:buNone/>
            </a:pPr>
            <a:r>
              <a:rPr lang="en-US" b="1" kern="0" dirty="0" err="1">
                <a:effectLst/>
                <a:latin typeface="Times New Roman" panose="02020603050405020304" pitchFamily="18" charset="0"/>
                <a:ea typeface="Times New Roman" panose="02020603050405020304" pitchFamily="18" charset="0"/>
                <a:cs typeface="Times New Roman" panose="02020603050405020304" pitchFamily="18" charset="0"/>
              </a:rPr>
              <a:t>Vendimi</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effectLst/>
                <a:latin typeface="Times New Roman" panose="02020603050405020304" pitchFamily="18" charset="0"/>
                <a:ea typeface="Times New Roman" panose="02020603050405020304" pitchFamily="18" charset="0"/>
                <a:cs typeface="Times New Roman" panose="02020603050405020304" pitchFamily="18" charset="0"/>
              </a:rPr>
              <a:t>Kolegjit</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effectLst/>
                <a:latin typeface="Times New Roman" panose="02020603050405020304" pitchFamily="18" charset="0"/>
                <a:ea typeface="Times New Roman" panose="02020603050405020304" pitchFamily="18" charset="0"/>
                <a:cs typeface="Times New Roman" panose="02020603050405020304" pitchFamily="18" charset="0"/>
              </a:rPr>
              <a:t>Zgjedhor</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effectLst/>
                <a:latin typeface="Times New Roman" panose="02020603050405020304" pitchFamily="18" charset="0"/>
                <a:ea typeface="Times New Roman" panose="02020603050405020304" pitchFamily="18" charset="0"/>
                <a:cs typeface="Times New Roman" panose="02020603050405020304" pitchFamily="18" charset="0"/>
              </a:rPr>
              <a:t>është</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effectLst/>
                <a:latin typeface="Times New Roman" panose="02020603050405020304" pitchFamily="18" charset="0"/>
                <a:ea typeface="Times New Roman" panose="02020603050405020304" pitchFamily="18" charset="0"/>
                <a:cs typeface="Times New Roman" panose="02020603050405020304" pitchFamily="18" charset="0"/>
              </a:rPr>
              <a:t>formës</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effectLst/>
                <a:latin typeface="Times New Roman" panose="02020603050405020304" pitchFamily="18" charset="0"/>
                <a:ea typeface="Times New Roman" panose="02020603050405020304" pitchFamily="18" charset="0"/>
                <a:cs typeface="Times New Roman" panose="02020603050405020304" pitchFamily="18" charset="0"/>
              </a:rPr>
              <a:t>së</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effectLst/>
                <a:latin typeface="Times New Roman" panose="02020603050405020304" pitchFamily="18" charset="0"/>
                <a:ea typeface="Times New Roman" panose="02020603050405020304" pitchFamily="18" charset="0"/>
                <a:cs typeface="Times New Roman" panose="02020603050405020304" pitchFamily="18" charset="0"/>
              </a:rPr>
              <a:t>prerë</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effectLst/>
                <a:latin typeface="Times New Roman" panose="02020603050405020304" pitchFamily="18" charset="0"/>
                <a:ea typeface="Times New Roman" panose="02020603050405020304" pitchFamily="18" charset="0"/>
                <a:cs typeface="Times New Roman" panose="02020603050405020304" pitchFamily="18" charset="0"/>
              </a:rPr>
              <a:t>dhe</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effectLst/>
                <a:latin typeface="Times New Roman" panose="02020603050405020304" pitchFamily="18" charset="0"/>
                <a:ea typeface="Times New Roman" panose="02020603050405020304" pitchFamily="18" charset="0"/>
                <a:cs typeface="Times New Roman" panose="02020603050405020304" pitchFamily="18" charset="0"/>
              </a:rPr>
              <a:t>paankimueshëm</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lvl="1" indent="0" algn="just">
              <a:lnSpc>
                <a:spcPts val="1700"/>
              </a:lnSpc>
              <a:spcAft>
                <a:spcPts val="1000"/>
              </a:spcAft>
              <a:buNone/>
            </a:pPr>
            <a:endParaRPr lang="en-GB"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0" algn="just">
              <a:lnSpc>
                <a:spcPts val="1700"/>
              </a:lnSpc>
              <a:spcAft>
                <a:spcPts val="1000"/>
              </a:spcAft>
              <a:buNone/>
            </a:pPr>
            <a:r>
              <a:rPr lang="en-GB" b="1" kern="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sq-AL" b="1" kern="0" dirty="0">
                <a:effectLst/>
                <a:latin typeface="Times New Roman" panose="02020603050405020304" pitchFamily="18" charset="0"/>
                <a:ea typeface="Times New Roman" panose="02020603050405020304" pitchFamily="18" charset="0"/>
                <a:cs typeface="Times New Roman" panose="02020603050405020304" pitchFamily="18" charset="0"/>
              </a:rPr>
              <a:t> drejt</a:t>
            </a:r>
            <a:r>
              <a:rPr lang="en-GB" b="1" kern="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sq-AL" b="1" kern="0" dirty="0">
                <a:effectLst/>
                <a:latin typeface="Times New Roman" panose="02020603050405020304" pitchFamily="18" charset="0"/>
                <a:ea typeface="Times New Roman" panose="02020603050405020304" pitchFamily="18" charset="0"/>
                <a:cs typeface="Times New Roman" panose="02020603050405020304" pitchFamily="18" charset="0"/>
              </a:rPr>
              <a:t>për të ju drejtuar GJK për aspekte që lidhen me </a:t>
            </a:r>
            <a:r>
              <a:rPr lang="sq-AL"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të drejtat dhe liritë themelore të garantuara në Kushtetutë</a:t>
            </a:r>
            <a:r>
              <a:rPr lang="en-GB"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a:lstStyle/>
          <a:p>
            <a:fld id="{B5CEABB6-07DC-46E8-9B57-56EC44A396E5}" type="slidenum">
              <a:rPr lang="en-US" smtClean="0"/>
              <a:pPr/>
              <a:t>13</a:t>
            </a:fld>
            <a:endParaRPr lang="en-US" dirty="0"/>
          </a:p>
        </p:txBody>
      </p:sp>
      <p:pic>
        <p:nvPicPr>
          <p:cNvPr id="2" name="Picture 1">
            <a:extLst>
              <a:ext uri="{FF2B5EF4-FFF2-40B4-BE49-F238E27FC236}">
                <a16:creationId xmlns:a16="http://schemas.microsoft.com/office/drawing/2014/main" id="{72AF20FA-19D5-1E09-DBD4-07BCF1029369}"/>
              </a:ext>
            </a:extLst>
          </p:cNvPr>
          <p:cNvPicPr>
            <a:picLocks noChangeAspect="1"/>
          </p:cNvPicPr>
          <p:nvPr/>
        </p:nvPicPr>
        <p:blipFill>
          <a:blip r:embed="rId3"/>
          <a:stretch>
            <a:fillRect/>
          </a:stretch>
        </p:blipFill>
        <p:spPr>
          <a:xfrm>
            <a:off x="2195909" y="-1587"/>
            <a:ext cx="7218290" cy="1463167"/>
          </a:xfrm>
          <a:prstGeom prst="rect">
            <a:avLst/>
          </a:prstGeom>
        </p:spPr>
      </p:pic>
    </p:spTree>
    <p:extLst>
      <p:ext uri="{BB962C8B-B14F-4D97-AF65-F5344CB8AC3E}">
        <p14:creationId xmlns:p14="http://schemas.microsoft.com/office/powerpoint/2010/main" val="397615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783412" y="1461580"/>
            <a:ext cx="9389288" cy="624915"/>
          </a:xfrm>
        </p:spPr>
        <p:txBody>
          <a:bodyPr>
            <a:normAutofit/>
          </a:bodyPr>
          <a:lstStyle/>
          <a:p>
            <a:pPr algn="ctr"/>
            <a:r>
              <a:rPr lang="it-IT" sz="2900" kern="0" dirty="0">
                <a:latin typeface="Book Antiqua" panose="02040602050305030304" pitchFamily="18" charset="0"/>
                <a:ea typeface="Times New Roman" panose="02020603050405020304" pitchFamily="18" charset="0"/>
                <a:cs typeface="Times New Roman" panose="02020603050405020304" pitchFamily="18" charset="0"/>
              </a:rPr>
              <a:t>Shqyrtimi i denoncimeve</a:t>
            </a:r>
            <a:endParaRPr lang="en-US" sz="2900" dirty="0"/>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14"/>
          </p:nvPr>
        </p:nvSpPr>
        <p:spPr>
          <a:xfrm>
            <a:off x="528892" y="2591770"/>
            <a:ext cx="10025160" cy="2999466"/>
          </a:xfrm>
          <a:solidFill>
            <a:schemeClr val="accent2">
              <a:lumMod val="20000"/>
              <a:lumOff val="80000"/>
            </a:schemeClr>
          </a:solidFill>
        </p:spPr>
        <p:txBody>
          <a:bodyPr vert="horz" lIns="91440" tIns="45720" rIns="91440" bIns="45720" rtlCol="0" anchor="t">
            <a:normAutofit fontScale="92500"/>
          </a:bodyPr>
          <a:lstStyle/>
          <a:p>
            <a:pPr marL="742950" lvl="1" indent="-285750" algn="just">
              <a:lnSpc>
                <a:spcPts val="1700"/>
              </a:lnSpc>
            </a:pPr>
            <a:endParaRPr lang="en-GB" sz="17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ts val="1700"/>
              </a:lnSpc>
            </a:pPr>
            <a:r>
              <a:rPr lang="en-GB" sz="1700" kern="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joft</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im</a:t>
            </a: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 ose kallëz</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im</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në Portalin e Denoncimeve pranë KQZ ose drejtpërdrejt në KQZ</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742950" lvl="1" indent="-285750" algn="just">
              <a:lnSpc>
                <a:spcPts val="1700"/>
              </a:lnSpc>
            </a:pPr>
            <a:r>
              <a:rPr lang="en-GB" sz="1900" kern="0" dirty="0" err="1">
                <a:latin typeface="Times New Roman" panose="02020603050405020304" pitchFamily="18" charset="0"/>
                <a:ea typeface="Times New Roman" panose="02020603050405020304" pitchFamily="18" charset="0"/>
                <a:cs typeface="Times New Roman" panose="02020603050405020304" pitchFamily="18" charset="0"/>
              </a:rPr>
              <a:t>Denoncohen</a:t>
            </a:r>
            <a:r>
              <a:rPr lang="en-GB" sz="1900" kern="0" dirty="0">
                <a:latin typeface="Times New Roman" panose="02020603050405020304" pitchFamily="18" charset="0"/>
                <a:ea typeface="Times New Roman" panose="02020603050405020304" pitchFamily="18" charset="0"/>
                <a:cs typeface="Times New Roman" panose="02020603050405020304" pitchFamily="18" charset="0"/>
              </a:rPr>
              <a:t> </a:t>
            </a: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shkeljet e mundshme të </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KZ </a:t>
            </a: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nga</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parti</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 politike, subjekte</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 zgjedhore apo kandidatë</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t </a:t>
            </a: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në lidhje me financimin e fushatës</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dhe/ose keqpërdorimin  e burimeve publike</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742950" lvl="1" indent="-285750" algn="just">
              <a:lnSpc>
                <a:spcPts val="1700"/>
              </a:lnSpc>
            </a:pP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Denoncues</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si</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rregull</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duhet</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ë</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identifikohet</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 por përjashtimisht mund të zgjedhë të mbetet anon</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742950" lvl="1" indent="-285750" algn="just">
              <a:lnSpc>
                <a:spcPts val="1700"/>
              </a:lnSpc>
            </a:pP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Komisionerin ka një afat ligjor të përcaktuar prej 60 ditësh për hetimin administrativ</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742950" lvl="1" indent="-285750" algn="just">
              <a:lnSpc>
                <a:spcPts val="1700"/>
              </a:lnSpc>
            </a:pPr>
            <a:r>
              <a:rPr lang="sq-AL" sz="1900" kern="0" dirty="0">
                <a:effectLst/>
                <a:latin typeface="Times New Roman" panose="02020603050405020304" pitchFamily="18" charset="0"/>
                <a:ea typeface="Times New Roman" panose="02020603050405020304" pitchFamily="18" charset="0"/>
                <a:cs typeface="Times New Roman" panose="02020603050405020304" pitchFamily="18" charset="0"/>
              </a:rPr>
              <a:t>Vendimi përfundimtar i njoftohet si subjektit që i është nënshtruar hetimit ashtu edhe denoncuesit</a:t>
            </a:r>
            <a:r>
              <a:rPr lang="en-GB" sz="1900" kern="0" dirty="0">
                <a:latin typeface="Times New Roman" panose="02020603050405020304" pitchFamily="18" charset="0"/>
                <a:ea typeface="Times New Roman" panose="02020603050405020304" pitchFamily="18" charset="0"/>
                <a:cs typeface="Times New Roman" panose="02020603050405020304" pitchFamily="18" charset="0"/>
              </a:rPr>
              <a:t>.</a:t>
            </a:r>
          </a:p>
          <a:p>
            <a:pPr marL="742950" lvl="1" indent="-285750" algn="just">
              <a:lnSpc>
                <a:spcPts val="1700"/>
              </a:lnSpc>
            </a:pP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KAS ka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drejtën</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shqyrtojë</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dhe</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vendosë</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në</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rrugë</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administrative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për</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ankesat</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ndaj</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vendimit</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kern="0" dirty="0" err="1">
                <a:effectLst/>
                <a:latin typeface="Times New Roman" panose="02020603050405020304" pitchFamily="18" charset="0"/>
                <a:ea typeface="Times New Roman" panose="02020603050405020304" pitchFamily="18" charset="0"/>
                <a:cs typeface="Times New Roman" panose="02020603050405020304" pitchFamily="18" charset="0"/>
              </a:rPr>
              <a:t>Komisionerit</a:t>
            </a: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a:lstStyle/>
          <a:p>
            <a:fld id="{B5CEABB6-07DC-46E8-9B57-56EC44A396E5}" type="slidenum">
              <a:rPr lang="en-US" smtClean="0"/>
              <a:pPr/>
              <a:t>14</a:t>
            </a:fld>
            <a:endParaRPr lang="en-US" dirty="0"/>
          </a:p>
        </p:txBody>
      </p:sp>
      <p:pic>
        <p:nvPicPr>
          <p:cNvPr id="2" name="Picture 1">
            <a:extLst>
              <a:ext uri="{FF2B5EF4-FFF2-40B4-BE49-F238E27FC236}">
                <a16:creationId xmlns:a16="http://schemas.microsoft.com/office/drawing/2014/main" id="{72AF20FA-19D5-1E09-DBD4-07BCF1029369}"/>
              </a:ext>
            </a:extLst>
          </p:cNvPr>
          <p:cNvPicPr>
            <a:picLocks noChangeAspect="1"/>
          </p:cNvPicPr>
          <p:nvPr/>
        </p:nvPicPr>
        <p:blipFill>
          <a:blip r:embed="rId3"/>
          <a:stretch>
            <a:fillRect/>
          </a:stretch>
        </p:blipFill>
        <p:spPr>
          <a:xfrm>
            <a:off x="2195909" y="-1587"/>
            <a:ext cx="7218290" cy="1463167"/>
          </a:xfrm>
          <a:prstGeom prst="rect">
            <a:avLst/>
          </a:prstGeom>
        </p:spPr>
      </p:pic>
    </p:spTree>
    <p:extLst>
      <p:ext uri="{BB962C8B-B14F-4D97-AF65-F5344CB8AC3E}">
        <p14:creationId xmlns:p14="http://schemas.microsoft.com/office/powerpoint/2010/main" val="323017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9D2C-42A5-9AF4-D530-B6BD287240B2}"/>
              </a:ext>
            </a:extLst>
          </p:cNvPr>
          <p:cNvSpPr>
            <a:spLocks noGrp="1"/>
          </p:cNvSpPr>
          <p:nvPr>
            <p:ph type="title"/>
          </p:nvPr>
        </p:nvSpPr>
        <p:spPr>
          <a:xfrm>
            <a:off x="1552575" y="1129080"/>
            <a:ext cx="9866540" cy="856974"/>
          </a:xfrm>
        </p:spPr>
        <p:txBody>
          <a:bodyPr>
            <a:normAutofit/>
          </a:bodyPr>
          <a:lstStyle/>
          <a:p>
            <a:pPr algn="ctr"/>
            <a:r>
              <a:rPr lang="en-US" sz="2900" dirty="0"/>
              <a:t>Rast </a:t>
            </a:r>
            <a:r>
              <a:rPr lang="en-US" sz="2900" dirty="0" err="1"/>
              <a:t>studimor</a:t>
            </a:r>
            <a:endParaRPr lang="en-US" sz="2900" dirty="0"/>
          </a:p>
        </p:txBody>
      </p:sp>
      <p:sp>
        <p:nvSpPr>
          <p:cNvPr id="3" name="Content Placeholder 2">
            <a:extLst>
              <a:ext uri="{FF2B5EF4-FFF2-40B4-BE49-F238E27FC236}">
                <a16:creationId xmlns:a16="http://schemas.microsoft.com/office/drawing/2014/main" id="{126E2227-D61D-1276-1242-54C1B123CE35}"/>
              </a:ext>
            </a:extLst>
          </p:cNvPr>
          <p:cNvSpPr>
            <a:spLocks noGrp="1"/>
          </p:cNvSpPr>
          <p:nvPr>
            <p:ph sz="half" idx="15"/>
          </p:nvPr>
        </p:nvSpPr>
        <p:spPr>
          <a:xfrm>
            <a:off x="1552575" y="2219850"/>
            <a:ext cx="9647369" cy="3784904"/>
          </a:xfrm>
        </p:spPr>
        <p:txBody>
          <a:bodyPr>
            <a:normAutofit fontScale="92500" lnSpcReduction="20000"/>
          </a:bodyPr>
          <a:lstStyle/>
          <a:p>
            <a:pPr marL="0" marR="0" algn="just">
              <a:lnSpc>
                <a:spcPct val="107000"/>
              </a:lnSpc>
              <a:spcAft>
                <a:spcPts val="800"/>
              </a:spcAft>
            </a:pP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Gjatë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zgjedhjeve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parlamentare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Partia</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pretendon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se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një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qendër</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votimi</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bashkinë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"X " ka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ndodhur</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një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shkelje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rëndë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që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ka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ndikuar</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rezultatin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zgjedhjeve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atë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zonë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Aft>
                <a:spcPts val="800"/>
              </a:spcAft>
            </a:pP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Sipas</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Partisë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1.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disa</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raste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disa</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votues</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cilët</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ndodheshin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listën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zgjedhore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nuk</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u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lejuan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votojnë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për</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shkak</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mosverifikimit</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saktë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identitetit</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tyre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nga</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anëtarët</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komisionit</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zgjedhor</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2.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Janë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raportuar</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raste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personave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që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kanë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votuar</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emër</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votuesve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tjerë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duke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përfshirë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persona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që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nuk</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ndodheshin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fizikisht</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vend.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3.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Procesi</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i</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numërimit</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votave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është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ndërprerë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disa</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herë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dhe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nuk</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janë</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nënshkruar</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procesverbalet</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numërimit</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Aft>
                <a:spcPts val="800"/>
              </a:spcAft>
            </a:pP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Partia</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dorëzon</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ankesën</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e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saj</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në</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Komisionin</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Qendror</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të</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Zgjedhjeve</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(KQZ), duke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kërkuar</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Aft>
                <a:spcPts val="800"/>
              </a:spcAft>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Shpalljen</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e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pavlefshmërisë</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së</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votimit</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në</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këtë</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qendër</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dhe</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përsëritjen</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e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votimit</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në</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atë</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zonë</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Aft>
                <a:spcPts val="800"/>
              </a:spcAft>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b.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Hetim</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të</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detajuar</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për</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shkeljet</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e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procesit</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zgjedhor</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DDB6EF24-D67F-B837-EBDF-C44EDF2C80DB}"/>
              </a:ext>
            </a:extLst>
          </p:cNvPr>
          <p:cNvSpPr>
            <a:spLocks noGrp="1"/>
          </p:cNvSpPr>
          <p:nvPr>
            <p:ph type="sldNum" sz="quarter" idx="12"/>
          </p:nvPr>
        </p:nvSpPr>
        <p:spPr/>
        <p:txBody>
          <a:bodyPr/>
          <a:lstStyle/>
          <a:p>
            <a:fld id="{B5CEABB6-07DC-46E8-9B57-56EC44A396E5}" type="slidenum">
              <a:rPr lang="en-US" smtClean="0"/>
              <a:pPr/>
              <a:t>15</a:t>
            </a:fld>
            <a:endParaRPr lang="en-US" dirty="0"/>
          </a:p>
        </p:txBody>
      </p:sp>
    </p:spTree>
    <p:extLst>
      <p:ext uri="{BB962C8B-B14F-4D97-AF65-F5344CB8AC3E}">
        <p14:creationId xmlns:p14="http://schemas.microsoft.com/office/powerpoint/2010/main" val="662954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5B4BB-2D90-A72B-92F4-E60F443BC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97A98A-CF1B-1C50-7C80-7DBDB0D0601D}"/>
              </a:ext>
            </a:extLst>
          </p:cNvPr>
          <p:cNvSpPr>
            <a:spLocks noGrp="1"/>
          </p:cNvSpPr>
          <p:nvPr>
            <p:ph type="title"/>
          </p:nvPr>
        </p:nvSpPr>
        <p:spPr>
          <a:xfrm>
            <a:off x="1552575" y="1129080"/>
            <a:ext cx="9866540" cy="856974"/>
          </a:xfrm>
        </p:spPr>
        <p:txBody>
          <a:bodyPr>
            <a:normAutofit/>
          </a:bodyPr>
          <a:lstStyle/>
          <a:p>
            <a:pPr marL="0" marR="0" algn="ctr">
              <a:lnSpc>
                <a:spcPct val="107000"/>
              </a:lnSpc>
              <a:spcAft>
                <a:spcPts val="800"/>
              </a:spcAft>
            </a:pPr>
            <a:r>
              <a:rPr lang="en-US" sz="2900" b="1" kern="100" dirty="0" err="1">
                <a:effectLst/>
                <a:latin typeface="Times New Roman" panose="02020603050405020304" pitchFamily="18" charset="0"/>
                <a:ea typeface="Aptos" panose="020B0004020202020204" pitchFamily="34" charset="0"/>
                <a:cs typeface="Times New Roman" panose="02020603050405020304" pitchFamily="18" charset="0"/>
              </a:rPr>
              <a:t>Pyetje</a:t>
            </a:r>
            <a:r>
              <a:rPr lang="en-US" sz="29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900" b="1" kern="100" dirty="0" err="1">
                <a:effectLst/>
                <a:latin typeface="Times New Roman" panose="02020603050405020304" pitchFamily="18" charset="0"/>
                <a:ea typeface="Aptos" panose="020B0004020202020204" pitchFamily="34" charset="0"/>
                <a:cs typeface="Times New Roman" panose="02020603050405020304" pitchFamily="18" charset="0"/>
              </a:rPr>
              <a:t>për</a:t>
            </a:r>
            <a:r>
              <a:rPr lang="en-US" sz="29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900" b="1" kern="100" dirty="0" err="1">
                <a:effectLst/>
                <a:latin typeface="Times New Roman" panose="02020603050405020304" pitchFamily="18" charset="0"/>
                <a:ea typeface="Aptos" panose="020B0004020202020204" pitchFamily="34" charset="0"/>
                <a:cs typeface="Times New Roman" panose="02020603050405020304" pitchFamily="18" charset="0"/>
              </a:rPr>
              <a:t>diskutim</a:t>
            </a:r>
            <a:endParaRPr lang="en-US" sz="29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4538799-4552-8FAB-2DB1-9691EE6FFE50}"/>
              </a:ext>
            </a:extLst>
          </p:cNvPr>
          <p:cNvSpPr>
            <a:spLocks noGrp="1"/>
          </p:cNvSpPr>
          <p:nvPr>
            <p:ph sz="half" idx="15"/>
          </p:nvPr>
        </p:nvSpPr>
        <p:spPr>
          <a:xfrm>
            <a:off x="1552575" y="1841277"/>
            <a:ext cx="9647369" cy="3784904"/>
          </a:xfrm>
        </p:spPr>
        <p:txBody>
          <a:bodyPr>
            <a:noAutofit/>
          </a:bodyPr>
          <a:lstStyle/>
          <a:p>
            <a:pPr marL="342900" marR="0" lvl="0" indent="-342900" algn="just">
              <a:lnSpc>
                <a:spcPct val="107000"/>
              </a:lnSpc>
              <a:spcAft>
                <a:spcPts val="800"/>
              </a:spcAft>
              <a:buFont typeface="+mj-lt"/>
              <a:buAutoNum type="arabicPeriod"/>
              <a:tabLst>
                <a:tab pos="457200" algn="l"/>
              </a:tabLst>
            </a:pP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Cili</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është</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organi</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zgjedhor</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dhe</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që</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duhet</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të</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shqyrtojë</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kërkesën</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e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paraqitur</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nga</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Partia</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7000"/>
              </a:lnSpc>
              <a:spcAft>
                <a:spcPts val="800"/>
              </a:spcAft>
              <a:buFont typeface="+mj-lt"/>
              <a:buAutoNum type="arabicPeriod"/>
              <a:tabLst>
                <a:tab pos="457200" algn="l"/>
              </a:tabLs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A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janë</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përmbushur</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kushtet</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ligjore</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për</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të</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shpallur</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pavlefshmërinë</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e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votimit</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në</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këtë</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qendër</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7000"/>
              </a:lnSpc>
              <a:spcAft>
                <a:spcPts val="800"/>
              </a:spcAft>
              <a:buFont typeface="+mj-lt"/>
              <a:buAutoNum type="arabicPeriod"/>
              <a:tabLst>
                <a:tab pos="457200" algn="l"/>
              </a:tabLst>
            </a:pPr>
            <a:r>
              <a:rPr lang="it-IT" sz="1600" kern="100" dirty="0">
                <a:effectLst/>
                <a:latin typeface="Times New Roman" panose="02020603050405020304" pitchFamily="18" charset="0"/>
                <a:ea typeface="Aptos" panose="020B0004020202020204" pitchFamily="34" charset="0"/>
                <a:cs typeface="Times New Roman" panose="02020603050405020304" pitchFamily="18" charset="0"/>
              </a:rPr>
              <a:t>Partia “A” ka paraqitur si prova dëshmi të dëshmitarëve dhe regjistrime audiovizive. A janë pretendimet e Partisë “A” të mbështetura në prova të mjaftueshme?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7000"/>
              </a:lnSpc>
              <a:spcAft>
                <a:spcPts val="800"/>
              </a:spcAft>
              <a:buFont typeface="+mj-lt"/>
              <a:buAutoNum type="arabicPeriod"/>
              <a:tabLst>
                <a:tab pos="457200" algn="l"/>
              </a:tabLst>
            </a:pPr>
            <a:r>
              <a:rPr lang="it-IT" sz="1600" kern="100" dirty="0">
                <a:effectLst/>
                <a:latin typeface="Times New Roman" panose="02020603050405020304" pitchFamily="18" charset="0"/>
                <a:ea typeface="Aptos" panose="020B0004020202020204" pitchFamily="34" charset="0"/>
                <a:cs typeface="Times New Roman" panose="02020603050405020304" pitchFamily="18" charset="0"/>
              </a:rPr>
              <a:t>Cilat dispozita të Kodit Zgjedhor janë shkelur?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7000"/>
              </a:lnSpc>
              <a:spcAft>
                <a:spcPts val="800"/>
              </a:spcAft>
              <a:buFont typeface="+mj-lt"/>
              <a:buAutoNum type="arabicPeriod"/>
              <a:tabLst>
                <a:tab pos="457200" algn="l"/>
              </a:tabLst>
            </a:pPr>
            <a:r>
              <a:rPr lang="it-IT" sz="1600" kern="100" dirty="0">
                <a:effectLst/>
                <a:latin typeface="Times New Roman" panose="02020603050405020304" pitchFamily="18" charset="0"/>
                <a:ea typeface="Aptos" panose="020B0004020202020204" pitchFamily="34" charset="0"/>
                <a:cs typeface="Times New Roman" panose="02020603050405020304" pitchFamily="18" charset="0"/>
              </a:rPr>
              <a:t>A do të ndikojë vendimi në rezultatet përfundimtare të zgjedhjeve në atë zonë?</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7000"/>
              </a:lnSpc>
              <a:spcAft>
                <a:spcPts val="800"/>
              </a:spcAft>
              <a:buFont typeface="+mj-lt"/>
              <a:buAutoNum type="arabicPeriod"/>
              <a:tabLst>
                <a:tab pos="457200" algn="l"/>
              </a:tabLst>
            </a:pPr>
            <a:r>
              <a:rPr lang="it-IT" sz="1600" kern="0" dirty="0">
                <a:effectLst/>
                <a:latin typeface="Times New Roman" panose="02020603050405020304" pitchFamily="18" charset="0"/>
                <a:ea typeface="Times New Roman" panose="02020603050405020304" pitchFamily="18" charset="0"/>
                <a:cs typeface="Times New Roman" panose="02020603050405020304" pitchFamily="18" charset="0"/>
              </a:rPr>
              <a:t>Çfarë kriteresh duhet të përdoren për të përcaktuar nëse një shkelje është e mjaftueshme për të shpallur pavlefshmërinë e votimit?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50000"/>
              </a:lnSpc>
              <a:spcAft>
                <a:spcPts val="800"/>
              </a:spcAft>
              <a:buFont typeface="+mj-lt"/>
              <a:buAutoNum type="arabicPeriod"/>
              <a:tabLst>
                <a:tab pos="457200" algn="l"/>
              </a:tabLst>
            </a:pPr>
            <a:r>
              <a:rPr lang="it-IT" sz="1600" kern="0" dirty="0">
                <a:effectLst/>
                <a:latin typeface="Times New Roman" panose="02020603050405020304" pitchFamily="18" charset="0"/>
                <a:ea typeface="Times New Roman" panose="02020603050405020304" pitchFamily="18" charset="0"/>
                <a:cs typeface="Times New Roman" panose="02020603050405020304" pitchFamily="18" charset="0"/>
              </a:rPr>
              <a:t>Si mund të mbrohet integriteti i zgjedhjeve në raste të ngjashme?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50000"/>
              </a:lnSpc>
              <a:spcAft>
                <a:spcPts val="800"/>
              </a:spcAft>
              <a:buFont typeface="+mj-lt"/>
              <a:buAutoNum type="arabicPeriod"/>
              <a:tabLst>
                <a:tab pos="457200" algn="l"/>
              </a:tabLst>
            </a:pPr>
            <a:r>
              <a:rPr lang="it-IT" sz="1600" kern="0" dirty="0">
                <a:effectLst/>
                <a:latin typeface="Times New Roman" panose="02020603050405020304" pitchFamily="18" charset="0"/>
                <a:ea typeface="Times New Roman" panose="02020603050405020304" pitchFamily="18" charset="0"/>
                <a:cs typeface="Times New Roman" panose="02020603050405020304" pitchFamily="18" charset="0"/>
              </a:rPr>
              <a:t>Nëse pavlefshmëria e votimit në këtë qendër nuk ndikon në rezultatin e përgjithshëm, a është përsëritja e votimit e nevojshme?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50000"/>
              </a:lnSpc>
              <a:spcAft>
                <a:spcPts val="800"/>
              </a:spcAft>
              <a:buFont typeface="+mj-lt"/>
              <a:buAutoNum type="arabicPeriod"/>
              <a:tabLst>
                <a:tab pos="457200" algn="l"/>
              </a:tabLst>
            </a:pPr>
            <a:r>
              <a:rPr lang="it-IT" sz="1600" kern="0" dirty="0">
                <a:effectLst/>
                <a:latin typeface="Times New Roman" panose="02020603050405020304" pitchFamily="18" charset="0"/>
                <a:ea typeface="Times New Roman" panose="02020603050405020304" pitchFamily="18" charset="0"/>
                <a:cs typeface="Times New Roman" panose="02020603050405020304" pitchFamily="18" charset="0"/>
              </a:rPr>
              <a:t>Çfarë të drejtash kanë votuesit që u ndaluan të votojnë?</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79D20EF-9401-FF5D-1CE4-3C5EEFC081DC}"/>
              </a:ext>
            </a:extLst>
          </p:cNvPr>
          <p:cNvSpPr>
            <a:spLocks noGrp="1"/>
          </p:cNvSpPr>
          <p:nvPr>
            <p:ph type="sldNum" sz="quarter" idx="12"/>
          </p:nvPr>
        </p:nvSpPr>
        <p:spPr/>
        <p:txBody>
          <a:bodyPr/>
          <a:lstStyle/>
          <a:p>
            <a:fld id="{B5CEABB6-07DC-46E8-9B57-56EC44A396E5}" type="slidenum">
              <a:rPr lang="en-US" smtClean="0"/>
              <a:pPr/>
              <a:t>16</a:t>
            </a:fld>
            <a:endParaRPr lang="en-US" dirty="0"/>
          </a:p>
        </p:txBody>
      </p:sp>
    </p:spTree>
    <p:extLst>
      <p:ext uri="{BB962C8B-B14F-4D97-AF65-F5344CB8AC3E}">
        <p14:creationId xmlns:p14="http://schemas.microsoft.com/office/powerpoint/2010/main" val="2627567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D88A-9AE9-666A-22FB-335DA27E63D2}"/>
              </a:ext>
            </a:extLst>
          </p:cNvPr>
          <p:cNvSpPr>
            <a:spLocks noGrp="1"/>
          </p:cNvSpPr>
          <p:nvPr>
            <p:ph type="title"/>
          </p:nvPr>
        </p:nvSpPr>
        <p:spPr>
          <a:xfrm>
            <a:off x="2880963" y="1461580"/>
            <a:ext cx="8418858" cy="921040"/>
          </a:xfrm>
        </p:spPr>
        <p:txBody>
          <a:bodyPr>
            <a:normAutofit/>
          </a:bodyPr>
          <a:lstStyle/>
          <a:p>
            <a:r>
              <a:rPr lang="en-US" sz="2900" dirty="0" err="1"/>
              <a:t>Financimi</a:t>
            </a:r>
            <a:r>
              <a:rPr lang="en-US" sz="2900" dirty="0"/>
              <a:t> </a:t>
            </a:r>
            <a:r>
              <a:rPr lang="en-US" sz="2900" dirty="0" err="1"/>
              <a:t>i</a:t>
            </a:r>
            <a:r>
              <a:rPr lang="en-US" sz="2900" dirty="0"/>
              <a:t> </a:t>
            </a:r>
            <a:r>
              <a:rPr lang="en-US" sz="2900" dirty="0" err="1"/>
              <a:t>partive</a:t>
            </a:r>
            <a:r>
              <a:rPr lang="en-US" sz="2900" dirty="0"/>
              <a:t> </a:t>
            </a:r>
            <a:r>
              <a:rPr lang="en-US" sz="2900" dirty="0" err="1"/>
              <a:t>politike</a:t>
            </a:r>
            <a:endParaRPr lang="en-US" sz="2900" dirty="0"/>
          </a:p>
        </p:txBody>
      </p:sp>
      <p:sp>
        <p:nvSpPr>
          <p:cNvPr id="3" name="Slide Number Placeholder 2">
            <a:extLst>
              <a:ext uri="{FF2B5EF4-FFF2-40B4-BE49-F238E27FC236}">
                <a16:creationId xmlns:a16="http://schemas.microsoft.com/office/drawing/2014/main" id="{45FF6FF8-6141-5C53-FEBE-85403808FAC6}"/>
              </a:ext>
            </a:extLst>
          </p:cNvPr>
          <p:cNvSpPr>
            <a:spLocks noGrp="1"/>
          </p:cNvSpPr>
          <p:nvPr>
            <p:ph type="sldNum" sz="quarter" idx="12"/>
          </p:nvPr>
        </p:nvSpPr>
        <p:spPr/>
        <p:txBody>
          <a:bodyPr/>
          <a:lstStyle/>
          <a:p>
            <a:fld id="{B5CEABB6-07DC-46E8-9B57-56EC44A396E5}" type="slidenum">
              <a:rPr lang="en-US" smtClean="0"/>
              <a:pPr/>
              <a:t>17</a:t>
            </a:fld>
            <a:endParaRPr lang="en-US" dirty="0"/>
          </a:p>
        </p:txBody>
      </p:sp>
      <p:sp>
        <p:nvSpPr>
          <p:cNvPr id="5" name="Content Placeholder 4">
            <a:extLst>
              <a:ext uri="{FF2B5EF4-FFF2-40B4-BE49-F238E27FC236}">
                <a16:creationId xmlns:a16="http://schemas.microsoft.com/office/drawing/2014/main" id="{75223D95-ACE5-154D-5117-760208132A71}"/>
              </a:ext>
            </a:extLst>
          </p:cNvPr>
          <p:cNvSpPr>
            <a:spLocks noGrp="1"/>
          </p:cNvSpPr>
          <p:nvPr>
            <p:ph sz="half" idx="15"/>
          </p:nvPr>
        </p:nvSpPr>
        <p:spPr>
          <a:xfrm>
            <a:off x="1191491" y="2590800"/>
            <a:ext cx="8969533" cy="3505200"/>
          </a:xfrm>
        </p:spPr>
        <p:txBody>
          <a:bodyPr>
            <a:normAutofit/>
          </a:bodyPr>
          <a:lstStyle/>
          <a:p>
            <a:pPr marL="0" marR="0" algn="just">
              <a:lnSpc>
                <a:spcPct val="107000"/>
              </a:lnSpc>
              <a:spcAft>
                <a:spcPts val="800"/>
              </a:spcAft>
            </a:pPr>
            <a:r>
              <a:rPr lang="it-IT" kern="100" dirty="0">
                <a:effectLst/>
                <a:latin typeface="Times New Roman" panose="02020603050405020304" pitchFamily="18" charset="0"/>
                <a:ea typeface="Aptos" panose="020B0004020202020204" pitchFamily="34" charset="0"/>
                <a:cs typeface="Times New Roman" panose="02020603050405020304" pitchFamily="18" charset="0"/>
              </a:rPr>
              <a:t>Burimet financiare dhe materiale të partive politike përbëhen nga (neni 17 i ligjit nr. 8580, datë 17.2.2000 “Për partitë politike”):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Kuotat</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e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anëtarësisë</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Fondet</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publike</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duke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përfshirë</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edhe</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ndihmën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financiare</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në</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masën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e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caktuar</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në</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Buxhetin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e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Shtetit</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të</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miratuar</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me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ligj</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nga</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Kuvendi</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Fondet</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jopublike</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dhurimet</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financiare</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dhurimet</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në</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natyrë</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shërbimet</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sponsorizimet</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kreditë</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apo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garancitë</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e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ndryshme</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Çdo</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transaksion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tjetër</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financiar</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BF7FD34F-FC93-B59E-1E4A-BC529EA5516D}"/>
              </a:ext>
            </a:extLst>
          </p:cNvPr>
          <p:cNvPicPr>
            <a:picLocks noChangeAspect="1"/>
          </p:cNvPicPr>
          <p:nvPr/>
        </p:nvPicPr>
        <p:blipFill>
          <a:blip r:embed="rId2"/>
          <a:stretch>
            <a:fillRect/>
          </a:stretch>
        </p:blipFill>
        <p:spPr>
          <a:xfrm>
            <a:off x="2195909" y="-1587"/>
            <a:ext cx="7218290" cy="1463167"/>
          </a:xfrm>
          <a:prstGeom prst="rect">
            <a:avLst/>
          </a:prstGeom>
        </p:spPr>
      </p:pic>
    </p:spTree>
    <p:extLst>
      <p:ext uri="{BB962C8B-B14F-4D97-AF65-F5344CB8AC3E}">
        <p14:creationId xmlns:p14="http://schemas.microsoft.com/office/powerpoint/2010/main" val="2982316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5286D-2BFD-84C4-3222-CA550793CA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E8E3FD-23D2-C41F-561C-4669E47382B1}"/>
              </a:ext>
            </a:extLst>
          </p:cNvPr>
          <p:cNvSpPr>
            <a:spLocks noGrp="1"/>
          </p:cNvSpPr>
          <p:nvPr>
            <p:ph type="title"/>
          </p:nvPr>
        </p:nvSpPr>
        <p:spPr>
          <a:xfrm>
            <a:off x="783412" y="1461580"/>
            <a:ext cx="9389288" cy="624915"/>
          </a:xfrm>
        </p:spPr>
        <p:txBody>
          <a:bodyPr>
            <a:normAutofit/>
          </a:bodyPr>
          <a:lstStyle/>
          <a:p>
            <a:pPr algn="ctr"/>
            <a:r>
              <a:rPr lang="it-IT" sz="2900" kern="0" dirty="0">
                <a:latin typeface="Book Antiqua" panose="02040602050305030304" pitchFamily="18" charset="0"/>
                <a:ea typeface="Times New Roman" panose="02020603050405020304" pitchFamily="18" charset="0"/>
                <a:cs typeface="Times New Roman" panose="02020603050405020304" pitchFamily="18" charset="0"/>
              </a:rPr>
              <a:t>Transparenca e partive politike</a:t>
            </a:r>
            <a:endParaRPr lang="en-US" sz="2900" dirty="0"/>
          </a:p>
        </p:txBody>
      </p:sp>
      <p:sp>
        <p:nvSpPr>
          <p:cNvPr id="6" name="Content Placeholder 5">
            <a:extLst>
              <a:ext uri="{FF2B5EF4-FFF2-40B4-BE49-F238E27FC236}">
                <a16:creationId xmlns:a16="http://schemas.microsoft.com/office/drawing/2014/main" id="{BE20F5B8-C427-124F-5153-650E8AF465B2}"/>
              </a:ext>
            </a:extLst>
          </p:cNvPr>
          <p:cNvSpPr>
            <a:spLocks noGrp="1"/>
          </p:cNvSpPr>
          <p:nvPr>
            <p:ph sz="half" idx="14"/>
          </p:nvPr>
        </p:nvSpPr>
        <p:spPr>
          <a:xfrm>
            <a:off x="499770" y="2106693"/>
            <a:ext cx="10174449" cy="4432219"/>
          </a:xfrm>
          <a:solidFill>
            <a:schemeClr val="accent2">
              <a:lumMod val="20000"/>
              <a:lumOff val="80000"/>
            </a:schemeClr>
          </a:solidFill>
        </p:spPr>
        <p:txBody>
          <a:bodyPr vert="horz" lIns="91440" tIns="45720" rIns="91440" bIns="45720" rtlCol="0" anchor="t">
            <a:noAutofit/>
          </a:bodyPr>
          <a:lstStyle/>
          <a:p>
            <a:pPr marL="0" marR="0" algn="just">
              <a:lnSpc>
                <a:spcPct val="107000"/>
              </a:lnSpc>
              <a:spcAft>
                <a:spcPts val="800"/>
              </a:spcAft>
            </a:pPr>
            <a:endParaRPr lang="it-IT" sz="16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pPr>
            <a:endParaRPr lang="it-IT"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i="0" u="none" strike="noStrike" baseline="0" dirty="0" err="1">
                <a:latin typeface="Times New Roman" panose="02020603050405020304" pitchFamily="18" charset="0"/>
                <a:cs typeface="Times New Roman" panose="02020603050405020304" pitchFamily="18" charset="0"/>
              </a:rPr>
              <a:t>Regjistrimi</a:t>
            </a:r>
            <a:r>
              <a:rPr lang="en-US" i="0" u="none" strike="noStrike" baseline="0" dirty="0">
                <a:latin typeface="Times New Roman" panose="02020603050405020304" pitchFamily="18" charset="0"/>
                <a:cs typeface="Times New Roman" panose="02020603050405020304" pitchFamily="18" charset="0"/>
              </a:rPr>
              <a:t> </a:t>
            </a:r>
            <a:r>
              <a:rPr lang="en-US" i="0" u="none" strike="noStrike" baseline="0" dirty="0" err="1">
                <a:latin typeface="Times New Roman" panose="02020603050405020304" pitchFamily="18" charset="0"/>
                <a:cs typeface="Times New Roman" panose="02020603050405020304" pitchFamily="18" charset="0"/>
              </a:rPr>
              <a:t>i</a:t>
            </a:r>
            <a:r>
              <a:rPr lang="en-US" i="0" u="none" strike="noStrike" baseline="0" dirty="0">
                <a:latin typeface="Times New Roman" panose="02020603050405020304" pitchFamily="18" charset="0"/>
                <a:cs typeface="Times New Roman" panose="02020603050405020304" pitchFamily="18" charset="0"/>
              </a:rPr>
              <a:t> </a:t>
            </a:r>
            <a:r>
              <a:rPr lang="en-US" i="0" u="none" strike="noStrike" baseline="0" dirty="0" err="1">
                <a:latin typeface="Times New Roman" panose="02020603050405020304" pitchFamily="18" charset="0"/>
                <a:cs typeface="Times New Roman" panose="02020603050405020304" pitchFamily="18" charset="0"/>
              </a:rPr>
              <a:t>fondeve</a:t>
            </a:r>
            <a:r>
              <a:rPr lang="en-US" i="0" u="none" strike="noStrike" baseline="0" dirty="0">
                <a:latin typeface="Times New Roman" panose="02020603050405020304" pitchFamily="18" charset="0"/>
                <a:cs typeface="Times New Roman" panose="02020603050405020304" pitchFamily="18" charset="0"/>
              </a:rPr>
              <a:t> </a:t>
            </a:r>
            <a:r>
              <a:rPr lang="en-US" i="0" u="none" strike="noStrike" baseline="0" dirty="0" err="1">
                <a:latin typeface="Times New Roman" panose="02020603050405020304" pitchFamily="18" charset="0"/>
                <a:cs typeface="Times New Roman" panose="02020603050405020304" pitchFamily="18" charset="0"/>
              </a:rPr>
              <a:t>jopublike</a:t>
            </a:r>
            <a:r>
              <a:rPr lang="en-US" dirty="0">
                <a:latin typeface="Times New Roman" panose="02020603050405020304" pitchFamily="18" charset="0"/>
                <a:cs typeface="Times New Roman" panose="02020603050405020304" pitchFamily="18" charset="0"/>
              </a:rPr>
              <a:t>.</a:t>
            </a:r>
            <a:endParaRPr lang="en-US" i="0" u="none" strike="noStrike" baseline="0" dirty="0">
              <a:latin typeface="Times New Roman" panose="02020603050405020304" pitchFamily="18"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it-IT" kern="100" dirty="0">
                <a:effectLst/>
                <a:latin typeface="Times New Roman" panose="02020603050405020304" pitchFamily="18" charset="0"/>
                <a:ea typeface="Aptos" panose="020B0004020202020204" pitchFamily="34" charset="0"/>
                <a:cs typeface="Times New Roman" panose="02020603050405020304" pitchFamily="18" charset="0"/>
              </a:rPr>
              <a:t>Paraqitja e raportit financiar për fushatën zgjedhore në KQZ.</a:t>
            </a:r>
          </a:p>
          <a:p>
            <a:pPr marL="342900" marR="0" lvl="0" indent="-342900">
              <a:lnSpc>
                <a:spcPct val="107000"/>
              </a:lnSpc>
              <a:buFont typeface="Symbol" panose="05050102010706020507" pitchFamily="18" charset="2"/>
              <a:buChar char=""/>
            </a:pPr>
            <a:r>
              <a:rPr lang="it-IT" kern="100" dirty="0">
                <a:latin typeface="Times New Roman" panose="02020603050405020304" pitchFamily="18" charset="0"/>
                <a:ea typeface="Aptos" panose="020B0004020202020204" pitchFamily="34" charset="0"/>
                <a:cs typeface="Times New Roman" panose="02020603050405020304" pitchFamily="18" charset="0"/>
              </a:rPr>
              <a:t>Mbajtja e </a:t>
            </a:r>
            <a:r>
              <a:rPr lang="en-US" b="0" i="0" u="none" strike="noStrike" baseline="0" dirty="0" err="1">
                <a:latin typeface="Times New Roman" panose="02020603050405020304" pitchFamily="18" charset="0"/>
                <a:cs typeface="Times New Roman" panose="02020603050405020304" pitchFamily="18" charset="0"/>
              </a:rPr>
              <a:t>llogarive</a:t>
            </a:r>
            <a:r>
              <a:rPr lang="en-US" b="0" i="0" u="none" strike="noStrike" baseline="0" dirty="0">
                <a:latin typeface="Times New Roman" panose="02020603050405020304" pitchFamily="18" charset="0"/>
                <a:cs typeface="Times New Roman" panose="02020603050405020304" pitchFamily="18" charset="0"/>
              </a:rPr>
              <a:t> </a:t>
            </a:r>
            <a:r>
              <a:rPr lang="en-US" b="0" i="0" u="none" strike="noStrike" baseline="0" dirty="0" err="1">
                <a:latin typeface="Times New Roman" panose="02020603050405020304" pitchFamily="18" charset="0"/>
                <a:cs typeface="Times New Roman" panose="02020603050405020304" pitchFamily="18" charset="0"/>
              </a:rPr>
              <a:t>të</a:t>
            </a:r>
            <a:r>
              <a:rPr lang="en-US" b="0" i="0" u="none" strike="noStrike" baseline="0" dirty="0">
                <a:latin typeface="Times New Roman" panose="02020603050405020304" pitchFamily="18" charset="0"/>
                <a:cs typeface="Times New Roman" panose="02020603050405020304" pitchFamily="18" charset="0"/>
              </a:rPr>
              <a:t> </a:t>
            </a:r>
            <a:r>
              <a:rPr lang="en-US" b="0" i="0" u="none" strike="noStrike" baseline="0" dirty="0" err="1">
                <a:latin typeface="Times New Roman" panose="02020603050405020304" pitchFamily="18" charset="0"/>
                <a:cs typeface="Times New Roman" panose="02020603050405020304" pitchFamily="18" charset="0"/>
              </a:rPr>
              <a:t>posaçme</a:t>
            </a:r>
            <a:r>
              <a:rPr lang="en-US" b="0" i="0" u="none" strike="noStrike" baseline="0" dirty="0">
                <a:latin typeface="Times New Roman" panose="02020603050405020304" pitchFamily="18" charset="0"/>
                <a:cs typeface="Times New Roman" panose="02020603050405020304" pitchFamily="18" charset="0"/>
              </a:rPr>
              <a:t> </a:t>
            </a:r>
            <a:r>
              <a:rPr lang="en-US" b="0" i="0" u="none" strike="noStrike" baseline="0" dirty="0" err="1">
                <a:latin typeface="Times New Roman" panose="02020603050405020304" pitchFamily="18" charset="0"/>
                <a:cs typeface="Times New Roman" panose="02020603050405020304" pitchFamily="18" charset="0"/>
              </a:rPr>
              <a:t>të</a:t>
            </a:r>
            <a:r>
              <a:rPr lang="en-US" b="0" i="0" u="none" strike="noStrike" baseline="0" dirty="0">
                <a:latin typeface="Times New Roman" panose="02020603050405020304" pitchFamily="18" charset="0"/>
                <a:cs typeface="Times New Roman" panose="02020603050405020304" pitchFamily="18" charset="0"/>
              </a:rPr>
              <a:t> </a:t>
            </a:r>
            <a:r>
              <a:rPr lang="en-US" b="0" i="0" u="none" strike="noStrike" baseline="0" dirty="0" err="1">
                <a:latin typeface="Times New Roman" panose="02020603050405020304" pitchFamily="18" charset="0"/>
                <a:cs typeface="Times New Roman" panose="02020603050405020304" pitchFamily="18" charset="0"/>
              </a:rPr>
              <a:t>hapura</a:t>
            </a:r>
            <a:r>
              <a:rPr lang="en-US" b="0" i="0" u="none" strike="noStrike" baseline="0" dirty="0">
                <a:latin typeface="Times New Roman" panose="02020603050405020304" pitchFamily="18" charset="0"/>
                <a:cs typeface="Times New Roman" panose="02020603050405020304" pitchFamily="18" charset="0"/>
              </a:rPr>
              <a:t> </a:t>
            </a:r>
            <a:r>
              <a:rPr lang="en-US" b="0" i="0" u="none" strike="noStrike" baseline="0" dirty="0" err="1">
                <a:latin typeface="Times New Roman" panose="02020603050405020304" pitchFamily="18" charset="0"/>
                <a:cs typeface="Times New Roman" panose="02020603050405020304" pitchFamily="18" charset="0"/>
              </a:rPr>
              <a:t>në</a:t>
            </a:r>
            <a:r>
              <a:rPr lang="en-US" b="0" i="0" u="none" strike="noStrike" baseline="0" dirty="0">
                <a:latin typeface="Times New Roman" panose="02020603050405020304" pitchFamily="18" charset="0"/>
                <a:cs typeface="Times New Roman" panose="02020603050405020304" pitchFamily="18" charset="0"/>
              </a:rPr>
              <a:t> </a:t>
            </a:r>
            <a:r>
              <a:rPr lang="en-US" b="0" i="0" u="none" strike="noStrike" baseline="0" dirty="0" err="1">
                <a:latin typeface="Times New Roman" panose="02020603050405020304" pitchFamily="18" charset="0"/>
                <a:cs typeface="Times New Roman" panose="02020603050405020304" pitchFamily="18" charset="0"/>
              </a:rPr>
              <a:t>banka</a:t>
            </a:r>
            <a:r>
              <a:rPr lang="en-US" b="0" i="0" u="none" strike="noStrike" baseline="0" dirty="0">
                <a:latin typeface="Times New Roman" panose="02020603050405020304" pitchFamily="18" charset="0"/>
                <a:cs typeface="Times New Roman" panose="02020603050405020304" pitchFamily="18" charset="0"/>
              </a:rPr>
              <a:t> </a:t>
            </a:r>
            <a:r>
              <a:rPr lang="en-US" b="0" i="0" u="none" strike="noStrike" baseline="0" dirty="0" err="1">
                <a:latin typeface="Times New Roman" panose="02020603050405020304" pitchFamily="18" charset="0"/>
                <a:cs typeface="Times New Roman" panose="02020603050405020304" pitchFamily="18" charset="0"/>
              </a:rPr>
              <a:t>nga</a:t>
            </a:r>
            <a:r>
              <a:rPr lang="en-US" b="0" i="0" u="none" strike="noStrike" baseline="0" dirty="0">
                <a:latin typeface="Times New Roman" panose="02020603050405020304" pitchFamily="18" charset="0"/>
                <a:cs typeface="Times New Roman" panose="02020603050405020304" pitchFamily="18" charset="0"/>
              </a:rPr>
              <a:t> </a:t>
            </a:r>
            <a:r>
              <a:rPr lang="en-US" b="0" i="0" u="none" strike="noStrike" baseline="0" dirty="0" err="1">
                <a:latin typeface="Times New Roman" panose="02020603050405020304" pitchFamily="18" charset="0"/>
                <a:cs typeface="Times New Roman" panose="02020603050405020304" pitchFamily="18" charset="0"/>
              </a:rPr>
              <a:t>subjekti</a:t>
            </a:r>
            <a:r>
              <a:rPr lang="en-US" b="0" i="0" u="none" strike="noStrike" baseline="0" dirty="0">
                <a:latin typeface="Times New Roman" panose="02020603050405020304" pitchFamily="18" charset="0"/>
                <a:cs typeface="Times New Roman" panose="02020603050405020304" pitchFamily="18" charset="0"/>
              </a:rPr>
              <a:t> </a:t>
            </a:r>
            <a:r>
              <a:rPr lang="en-US" b="0" i="0" u="none" strike="noStrike" baseline="0" dirty="0" err="1">
                <a:latin typeface="Times New Roman" panose="02020603050405020304" pitchFamily="18" charset="0"/>
                <a:cs typeface="Times New Roman" panose="02020603050405020304" pitchFamily="18" charset="0"/>
              </a:rPr>
              <a:t>zgjedhor</a:t>
            </a:r>
            <a:r>
              <a:rPr lang="en-US" b="0" i="0" u="none" strike="noStrike" baseline="0" dirty="0">
                <a:latin typeface="Times New Roman" panose="02020603050405020304" pitchFamily="18" charset="0"/>
                <a:cs typeface="Times New Roman" panose="02020603050405020304" pitchFamily="18" charset="0"/>
              </a:rPr>
              <a:t>.</a:t>
            </a:r>
            <a:endParaRPr lang="it-IT"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it-IT" kern="100" dirty="0">
                <a:effectLst/>
                <a:latin typeface="Times New Roman" panose="02020603050405020304" pitchFamily="18" charset="0"/>
                <a:ea typeface="Aptos" panose="020B0004020202020204" pitchFamily="34" charset="0"/>
                <a:cs typeface="Times New Roman" panose="02020603050405020304" pitchFamily="18" charset="0"/>
              </a:rPr>
              <a:t>Ruajtja në arkiv për një periudhë prej 7 vjetësh dokumentacionin e plotë.</a:t>
            </a:r>
          </a:p>
          <a:p>
            <a:pPr marL="342900" marR="0" lvl="0" indent="-342900">
              <a:lnSpc>
                <a:spcPct val="107000"/>
              </a:lnSpc>
              <a:spcAft>
                <a:spcPts val="800"/>
              </a:spcAft>
              <a:buFont typeface="Symbol" panose="05050102010706020507" pitchFamily="18" charset="2"/>
              <a:buChar char=""/>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D2CBF4D-44A4-F48B-5530-FE46468295F2}"/>
              </a:ext>
            </a:extLst>
          </p:cNvPr>
          <p:cNvSpPr>
            <a:spLocks noGrp="1"/>
          </p:cNvSpPr>
          <p:nvPr>
            <p:ph type="sldNum" sz="quarter" idx="12"/>
          </p:nvPr>
        </p:nvSpPr>
        <p:spPr/>
        <p:txBody>
          <a:bodyPr/>
          <a:lstStyle/>
          <a:p>
            <a:fld id="{B5CEABB6-07DC-46E8-9B57-56EC44A396E5}" type="slidenum">
              <a:rPr lang="en-US" smtClean="0"/>
              <a:pPr/>
              <a:t>18</a:t>
            </a:fld>
            <a:endParaRPr lang="en-US" dirty="0"/>
          </a:p>
        </p:txBody>
      </p:sp>
      <p:pic>
        <p:nvPicPr>
          <p:cNvPr id="2" name="Picture 1">
            <a:extLst>
              <a:ext uri="{FF2B5EF4-FFF2-40B4-BE49-F238E27FC236}">
                <a16:creationId xmlns:a16="http://schemas.microsoft.com/office/drawing/2014/main" id="{A623A80E-D230-5534-E12F-80904EBA873C}"/>
              </a:ext>
            </a:extLst>
          </p:cNvPr>
          <p:cNvPicPr>
            <a:picLocks noChangeAspect="1"/>
          </p:cNvPicPr>
          <p:nvPr/>
        </p:nvPicPr>
        <p:blipFill>
          <a:blip r:embed="rId3"/>
          <a:stretch>
            <a:fillRect/>
          </a:stretch>
        </p:blipFill>
        <p:spPr>
          <a:xfrm>
            <a:off x="2195909" y="-1587"/>
            <a:ext cx="7218290" cy="1463167"/>
          </a:xfrm>
          <a:prstGeom prst="rect">
            <a:avLst/>
          </a:prstGeom>
        </p:spPr>
      </p:pic>
    </p:spTree>
    <p:extLst>
      <p:ext uri="{BB962C8B-B14F-4D97-AF65-F5344CB8AC3E}">
        <p14:creationId xmlns:p14="http://schemas.microsoft.com/office/powerpoint/2010/main" val="3967838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0BCF8-25EA-8569-1CED-AA4B9FBD33A9}"/>
              </a:ext>
            </a:extLst>
          </p:cNvPr>
          <p:cNvSpPr>
            <a:spLocks noGrp="1"/>
          </p:cNvSpPr>
          <p:nvPr>
            <p:ph type="title"/>
          </p:nvPr>
        </p:nvSpPr>
        <p:spPr>
          <a:xfrm>
            <a:off x="771736" y="896112"/>
            <a:ext cx="9389288" cy="1362456"/>
          </a:xfrm>
        </p:spPr>
        <p:txBody>
          <a:bodyPr anchor="t">
            <a:normAutofit/>
          </a:bodyPr>
          <a:lstStyle/>
          <a:p>
            <a:pPr algn="ctr"/>
            <a:r>
              <a:rPr lang="it-IT" kern="100" dirty="0">
                <a:effectLst/>
                <a:latin typeface="Times New Roman" panose="02020603050405020304" pitchFamily="18" charset="0"/>
                <a:cs typeface="Times New Roman" panose="02020603050405020304" pitchFamily="18" charset="0"/>
              </a:rPr>
              <a:t>Llogaridhënia</a:t>
            </a:r>
            <a:br>
              <a:rPr lang="en-US" kern="100" dirty="0">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224AEB1-2170-7AAF-B7C7-82A063BAFADD}"/>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19</a:t>
            </a:fld>
            <a:endParaRPr lang="en-US"/>
          </a:p>
        </p:txBody>
      </p:sp>
      <p:sp>
        <p:nvSpPr>
          <p:cNvPr id="3" name="Content Placeholder 2">
            <a:extLst>
              <a:ext uri="{FF2B5EF4-FFF2-40B4-BE49-F238E27FC236}">
                <a16:creationId xmlns:a16="http://schemas.microsoft.com/office/drawing/2014/main" id="{9D5D4884-CF19-C0EF-B923-99D89F072567}"/>
              </a:ext>
            </a:extLst>
          </p:cNvPr>
          <p:cNvSpPr>
            <a:spLocks noGrp="1"/>
          </p:cNvSpPr>
          <p:nvPr>
            <p:ph sz="half" idx="14"/>
          </p:nvPr>
        </p:nvSpPr>
        <p:spPr>
          <a:xfrm>
            <a:off x="771734" y="2590800"/>
            <a:ext cx="8543716" cy="3505200"/>
          </a:xfrm>
        </p:spPr>
        <p:txBody>
          <a:bodyPr>
            <a:normAutofit/>
          </a:bodyPr>
          <a:lstStyle/>
          <a:p>
            <a:pPr marL="285750" indent="-285750">
              <a:buFont typeface="Arial" panose="020B0604020202020204" pitchFamily="34" charset="0"/>
              <a:buChar char="•"/>
            </a:pPr>
            <a:r>
              <a:rPr lang="en-US" b="1" i="0" u="none" strike="noStrike" baseline="0" dirty="0" err="1">
                <a:latin typeface="Times New Roman" panose="02020603050405020304" pitchFamily="18" charset="0"/>
                <a:cs typeface="Times New Roman" panose="02020603050405020304" pitchFamily="18" charset="0"/>
              </a:rPr>
              <a:t>Monitorimi</a:t>
            </a:r>
            <a:r>
              <a:rPr lang="en-US" b="1" i="0" u="none" strike="noStrike" baseline="0" dirty="0">
                <a:latin typeface="Times New Roman" panose="02020603050405020304" pitchFamily="18" charset="0"/>
                <a:cs typeface="Times New Roman" panose="02020603050405020304" pitchFamily="18" charset="0"/>
              </a:rPr>
              <a:t> </a:t>
            </a:r>
            <a:r>
              <a:rPr lang="en-US" b="1" i="0" u="none" strike="noStrike" baseline="0" dirty="0" err="1">
                <a:latin typeface="Times New Roman" panose="02020603050405020304" pitchFamily="18" charset="0"/>
                <a:cs typeface="Times New Roman" panose="02020603050405020304" pitchFamily="18" charset="0"/>
              </a:rPr>
              <a:t>i</a:t>
            </a:r>
            <a:r>
              <a:rPr lang="en-US" b="1" i="0" u="none" strike="noStrike" baseline="0" dirty="0">
                <a:latin typeface="Times New Roman" panose="02020603050405020304" pitchFamily="18" charset="0"/>
                <a:cs typeface="Times New Roman" panose="02020603050405020304" pitchFamily="18" charset="0"/>
              </a:rPr>
              <a:t> </a:t>
            </a:r>
            <a:r>
              <a:rPr lang="en-US" b="1" i="0" u="none" strike="noStrike" baseline="0" dirty="0" err="1">
                <a:latin typeface="Times New Roman" panose="02020603050405020304" pitchFamily="18" charset="0"/>
                <a:cs typeface="Times New Roman" panose="02020603050405020304" pitchFamily="18" charset="0"/>
              </a:rPr>
              <a:t>fushatës</a:t>
            </a:r>
            <a:r>
              <a:rPr lang="en-US" b="1" i="0" u="none" strike="noStrike" baseline="0" dirty="0">
                <a:latin typeface="Times New Roman" panose="02020603050405020304" pitchFamily="18" charset="0"/>
                <a:cs typeface="Times New Roman" panose="02020603050405020304" pitchFamily="18" charset="0"/>
              </a:rPr>
              <a:t> </a:t>
            </a:r>
            <a:r>
              <a:rPr lang="en-US" b="1" i="0" u="none" strike="noStrike" baseline="0" dirty="0" err="1">
                <a:latin typeface="Times New Roman" panose="02020603050405020304" pitchFamily="18" charset="0"/>
                <a:cs typeface="Times New Roman" panose="02020603050405020304" pitchFamily="18" charset="0"/>
              </a:rPr>
              <a:t>zgjedhore</a:t>
            </a:r>
            <a:r>
              <a:rPr lang="en-US" b="1" i="0" u="none" strike="noStrike" baseline="0" dirty="0">
                <a:latin typeface="Times New Roman" panose="02020603050405020304" pitchFamily="18" charset="0"/>
                <a:cs typeface="Times New Roman" panose="02020603050405020304" pitchFamily="18" charset="0"/>
              </a:rPr>
              <a:t> </a:t>
            </a:r>
            <a:r>
              <a:rPr lang="en-US" b="1" i="0" u="none" strike="noStrike" baseline="0" dirty="0" err="1">
                <a:latin typeface="Times New Roman" panose="02020603050405020304" pitchFamily="18" charset="0"/>
                <a:cs typeface="Times New Roman" panose="02020603050405020304" pitchFamily="18" charset="0"/>
              </a:rPr>
              <a:t>nga</a:t>
            </a:r>
            <a:r>
              <a:rPr lang="en-US" b="1" i="0" u="none" strike="noStrike" baseline="0" dirty="0">
                <a:latin typeface="Times New Roman" panose="02020603050405020304" pitchFamily="18" charset="0"/>
                <a:cs typeface="Times New Roman" panose="02020603050405020304" pitchFamily="18" charset="0"/>
              </a:rPr>
              <a:t> KQZ-ja.</a:t>
            </a:r>
          </a:p>
          <a:p>
            <a:pPr marL="285750" indent="-285750">
              <a:buFont typeface="Arial" panose="020B0604020202020204" pitchFamily="34" charset="0"/>
              <a:buChar char="•"/>
            </a:pPr>
            <a:r>
              <a:rPr lang="pt-BR" b="1" i="0" u="none" strike="noStrike" baseline="0" dirty="0">
                <a:latin typeface="Times New Roman" panose="02020603050405020304" pitchFamily="18" charset="0"/>
                <a:cs typeface="Times New Roman" panose="02020603050405020304" pitchFamily="18" charset="0"/>
              </a:rPr>
              <a:t>Portali për paraqitjen e denoncimeve në lidhje me financimet.</a:t>
            </a:r>
          </a:p>
          <a:p>
            <a:pPr marL="285750" indent="-285750">
              <a:buFont typeface="Arial" panose="020B0604020202020204" pitchFamily="34" charset="0"/>
              <a:buChar char="•"/>
            </a:pPr>
            <a:r>
              <a:rPr lang="en-US" b="1" i="0" u="none" strike="noStrike" baseline="0" dirty="0" err="1">
                <a:latin typeface="Times New Roman" panose="02020603050405020304" pitchFamily="18" charset="0"/>
                <a:cs typeface="Times New Roman" panose="02020603050405020304" pitchFamily="18" charset="0"/>
              </a:rPr>
              <a:t>Auditimi</a:t>
            </a:r>
            <a:r>
              <a:rPr lang="en-US" b="1" i="0" u="none" strike="noStrike" baseline="0" dirty="0">
                <a:latin typeface="Times New Roman" panose="02020603050405020304" pitchFamily="18" charset="0"/>
                <a:cs typeface="Times New Roman" panose="02020603050405020304" pitchFamily="18" charset="0"/>
              </a:rPr>
              <a:t> </a:t>
            </a:r>
            <a:r>
              <a:rPr lang="en-US" b="1" i="0" u="none" strike="noStrike" baseline="0" dirty="0" err="1">
                <a:latin typeface="Times New Roman" panose="02020603050405020304" pitchFamily="18" charset="0"/>
                <a:cs typeface="Times New Roman" panose="02020603050405020304" pitchFamily="18" charset="0"/>
              </a:rPr>
              <a:t>i</a:t>
            </a:r>
            <a:r>
              <a:rPr lang="en-US" b="1" i="0" u="none" strike="noStrike" baseline="0" dirty="0">
                <a:latin typeface="Times New Roman" panose="02020603050405020304" pitchFamily="18" charset="0"/>
                <a:cs typeface="Times New Roman" panose="02020603050405020304" pitchFamily="18" charset="0"/>
              </a:rPr>
              <a:t> </a:t>
            </a:r>
            <a:r>
              <a:rPr lang="en-US" b="1" i="0" u="none" strike="noStrike" baseline="0" dirty="0" err="1">
                <a:latin typeface="Times New Roman" panose="02020603050405020304" pitchFamily="18" charset="0"/>
                <a:cs typeface="Times New Roman" panose="02020603050405020304" pitchFamily="18" charset="0"/>
              </a:rPr>
              <a:t>fondeve</a:t>
            </a:r>
            <a:r>
              <a:rPr lang="en-US" b="1" i="0" u="none" strike="noStrike" baseline="0" dirty="0">
                <a:latin typeface="Times New Roman" panose="02020603050405020304" pitchFamily="18" charset="0"/>
                <a:cs typeface="Times New Roman" panose="02020603050405020304" pitchFamily="18" charset="0"/>
              </a:rPr>
              <a:t> </a:t>
            </a:r>
            <a:r>
              <a:rPr lang="en-US" b="1" i="0" u="none" strike="noStrike" baseline="0" dirty="0" err="1">
                <a:latin typeface="Times New Roman" panose="02020603050405020304" pitchFamily="18" charset="0"/>
                <a:cs typeface="Times New Roman" panose="02020603050405020304" pitchFamily="18" charset="0"/>
              </a:rPr>
              <a:t>dhe</a:t>
            </a:r>
            <a:r>
              <a:rPr lang="en-US" b="1" i="0" u="none" strike="noStrike" baseline="0" dirty="0">
                <a:latin typeface="Times New Roman" panose="02020603050405020304" pitchFamily="18" charset="0"/>
                <a:cs typeface="Times New Roman" panose="02020603050405020304" pitchFamily="18" charset="0"/>
              </a:rPr>
              <a:t> </a:t>
            </a:r>
            <a:r>
              <a:rPr lang="en-US" b="1" i="0" u="none" strike="noStrike" baseline="0" dirty="0" err="1">
                <a:latin typeface="Times New Roman" panose="02020603050405020304" pitchFamily="18" charset="0"/>
                <a:cs typeface="Times New Roman" panose="02020603050405020304" pitchFamily="18" charset="0"/>
              </a:rPr>
              <a:t>shpenzimeve</a:t>
            </a:r>
            <a:r>
              <a:rPr lang="en-US" b="1" i="0" u="none" strike="noStrike" baseline="0" dirty="0">
                <a:latin typeface="Times New Roman" panose="02020603050405020304" pitchFamily="18" charset="0"/>
                <a:cs typeface="Times New Roman" panose="02020603050405020304" pitchFamily="18" charset="0"/>
              </a:rPr>
              <a:t> </a:t>
            </a:r>
            <a:r>
              <a:rPr lang="en-US" b="1" i="0" u="none" strike="noStrike" baseline="0" dirty="0" err="1">
                <a:latin typeface="Times New Roman" panose="02020603050405020304" pitchFamily="18" charset="0"/>
                <a:cs typeface="Times New Roman" panose="02020603050405020304" pitchFamily="18" charset="0"/>
              </a:rPr>
              <a:t>të</a:t>
            </a:r>
            <a:r>
              <a:rPr lang="en-US" b="1" i="0" u="none" strike="noStrike" baseline="0" dirty="0">
                <a:latin typeface="Times New Roman" panose="02020603050405020304" pitchFamily="18" charset="0"/>
                <a:cs typeface="Times New Roman" panose="02020603050405020304" pitchFamily="18" charset="0"/>
              </a:rPr>
              <a:t> </a:t>
            </a:r>
            <a:r>
              <a:rPr lang="en-US" b="1" i="0" u="none" strike="noStrike" baseline="0" dirty="0" err="1">
                <a:latin typeface="Times New Roman" panose="02020603050405020304" pitchFamily="18" charset="0"/>
                <a:cs typeface="Times New Roman" panose="02020603050405020304" pitchFamily="18" charset="0"/>
              </a:rPr>
              <a:t>fushatës</a:t>
            </a:r>
            <a:r>
              <a:rPr lang="en-US" b="1" i="0" u="none" strike="noStrike" baseline="0" dirty="0">
                <a:latin typeface="Times New Roman" panose="02020603050405020304" pitchFamily="18" charset="0"/>
                <a:cs typeface="Times New Roman" panose="02020603050405020304" pitchFamily="18" charset="0"/>
              </a:rPr>
              <a:t> </a:t>
            </a:r>
            <a:r>
              <a:rPr lang="en-US" b="1" i="0" u="none" strike="noStrike" baseline="0" dirty="0" err="1">
                <a:latin typeface="Times New Roman" panose="02020603050405020304" pitchFamily="18" charset="0"/>
                <a:cs typeface="Times New Roman" panose="02020603050405020304" pitchFamily="18" charset="0"/>
              </a:rPr>
              <a:t>zgjedhore</a:t>
            </a:r>
            <a:r>
              <a:rPr lang="en-US" b="1" i="0" u="none" strike="noStrike"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7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643453" y="2620239"/>
            <a:ext cx="9918800" cy="1617522"/>
          </a:xfrm>
        </p:spPr>
        <p:txBody>
          <a:bodyPr>
            <a:normAutofit/>
          </a:bodyPr>
          <a:lstStyle/>
          <a:p>
            <a:pPr algn="ctr"/>
            <a:r>
              <a:rPr lang="sq-AL" sz="2800" b="1" kern="0" cap="all" dirty="0">
                <a:effectLst/>
                <a:latin typeface="Book Antiqua" panose="02040602050305030304" pitchFamily="18" charset="0"/>
                <a:ea typeface="Calibri" panose="020F0502020204030204" pitchFamily="34" charset="0"/>
                <a:cs typeface="Calibri" panose="020F0502020204030204" pitchFamily="34" charset="0"/>
              </a:rPr>
              <a:t>Proceset zgjedhore dhe Reforma</a:t>
            </a:r>
            <a:endParaRPr lang="en-US" sz="2800" dirty="0">
              <a:latin typeface="Book Antiqua" panose="02040602050305030304" pitchFamily="18"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a:lstStyle/>
          <a:p>
            <a:fld id="{B5CEABB6-07DC-46E8-9B57-56EC44A396E5}" type="slidenum">
              <a:rPr lang="en-US" smtClean="0"/>
              <a:pPr/>
              <a:t>2</a:t>
            </a:fld>
            <a:endParaRPr lang="en-US" dirty="0"/>
          </a:p>
        </p:txBody>
      </p:sp>
      <p:pic>
        <p:nvPicPr>
          <p:cNvPr id="2" name="Picture 1">
            <a:extLst>
              <a:ext uri="{FF2B5EF4-FFF2-40B4-BE49-F238E27FC236}">
                <a16:creationId xmlns:a16="http://schemas.microsoft.com/office/drawing/2014/main" id="{72AF20FA-19D5-1E09-DBD4-07BCF1029369}"/>
              </a:ext>
            </a:extLst>
          </p:cNvPr>
          <p:cNvPicPr>
            <a:picLocks noChangeAspect="1"/>
          </p:cNvPicPr>
          <p:nvPr/>
        </p:nvPicPr>
        <p:blipFill>
          <a:blip r:embed="rId3"/>
          <a:stretch>
            <a:fillRect/>
          </a:stretch>
        </p:blipFill>
        <p:spPr>
          <a:xfrm>
            <a:off x="2195909" y="-1587"/>
            <a:ext cx="7218290" cy="1463167"/>
          </a:xfrm>
          <a:prstGeom prst="rect">
            <a:avLst/>
          </a:prstGeom>
        </p:spPr>
      </p:pic>
      <p:sp>
        <p:nvSpPr>
          <p:cNvPr id="3" name="TextBox 2">
            <a:extLst>
              <a:ext uri="{FF2B5EF4-FFF2-40B4-BE49-F238E27FC236}">
                <a16:creationId xmlns:a16="http://schemas.microsoft.com/office/drawing/2014/main" id="{62DD3E52-AF44-31B6-D91D-FE80F6E24F61}"/>
              </a:ext>
            </a:extLst>
          </p:cNvPr>
          <p:cNvSpPr txBox="1"/>
          <p:nvPr/>
        </p:nvSpPr>
        <p:spPr>
          <a:xfrm>
            <a:off x="4060371" y="3505200"/>
            <a:ext cx="2638715" cy="369332"/>
          </a:xfrm>
          <a:prstGeom prst="rect">
            <a:avLst/>
          </a:prstGeom>
          <a:noFill/>
        </p:spPr>
        <p:txBody>
          <a:bodyPr wrap="square" rtlCol="0">
            <a:spAutoFit/>
          </a:bodyPr>
          <a:lstStyle/>
          <a:p>
            <a:pPr algn="ctr"/>
            <a:r>
              <a:rPr lang="en-US" b="1" dirty="0"/>
              <a:t>AV. Franc </a:t>
            </a:r>
            <a:r>
              <a:rPr lang="en-US" b="1" dirty="0" err="1"/>
              <a:t>Terihati</a:t>
            </a:r>
            <a:r>
              <a:rPr lang="en-US" b="1" dirty="0"/>
              <a:t> </a:t>
            </a:r>
          </a:p>
        </p:txBody>
      </p:sp>
    </p:spTree>
    <p:extLst>
      <p:ext uri="{BB962C8B-B14F-4D97-AF65-F5344CB8AC3E}">
        <p14:creationId xmlns:p14="http://schemas.microsoft.com/office/powerpoint/2010/main" val="4151694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AC0E3-BA4D-ED23-118E-B7B55A8AB6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7AD273-289F-AC59-79EF-59F6F2F66B12}"/>
              </a:ext>
            </a:extLst>
          </p:cNvPr>
          <p:cNvSpPr>
            <a:spLocks noGrp="1"/>
          </p:cNvSpPr>
          <p:nvPr>
            <p:ph type="title"/>
          </p:nvPr>
        </p:nvSpPr>
        <p:spPr>
          <a:xfrm>
            <a:off x="783412" y="1461580"/>
            <a:ext cx="9389288" cy="624915"/>
          </a:xfrm>
        </p:spPr>
        <p:txBody>
          <a:bodyPr>
            <a:normAutofit fontScale="90000"/>
          </a:bodyPr>
          <a:lstStyle/>
          <a:p>
            <a:pPr algn="ctr"/>
            <a:r>
              <a:rPr lang="it-IT" sz="2000" kern="0" dirty="0">
                <a:latin typeface="Book Antiqua" panose="02040602050305030304" pitchFamily="18" charset="0"/>
                <a:ea typeface="Times New Roman" panose="02020603050405020304" pitchFamily="18" charset="0"/>
                <a:cs typeface="Times New Roman" panose="02020603050405020304" pitchFamily="18" charset="0"/>
              </a:rPr>
              <a:t>Sanksionet</a:t>
            </a:r>
            <a:br>
              <a:rPr lang="it-IT" sz="2000" kern="0" dirty="0">
                <a:latin typeface="Book Antiqua" panose="02040602050305030304" pitchFamily="18" charset="0"/>
                <a:ea typeface="Times New Roman" panose="02020603050405020304" pitchFamily="18" charset="0"/>
                <a:cs typeface="Times New Roman" panose="02020603050405020304" pitchFamily="18" charset="0"/>
              </a:rPr>
            </a:br>
            <a:br>
              <a:rPr lang="it-IT" sz="1200" kern="0" dirty="0">
                <a:latin typeface="Book Antiqua" panose="02040602050305030304" pitchFamily="18" charset="0"/>
                <a:ea typeface="Times New Roman" panose="02020603050405020304" pitchFamily="18" charset="0"/>
                <a:cs typeface="Times New Roman" panose="02020603050405020304" pitchFamily="18" charset="0"/>
              </a:rPr>
            </a:br>
            <a:r>
              <a:rPr lang="it-IT" sz="1200" b="1" kern="100" dirty="0">
                <a:effectLst/>
                <a:latin typeface="Times New Roman" panose="02020603050405020304" pitchFamily="18" charset="0"/>
                <a:ea typeface="Aptos" panose="020B0004020202020204" pitchFamily="34" charset="0"/>
                <a:cs typeface="Times New Roman" panose="02020603050405020304" pitchFamily="18" charset="0"/>
              </a:rPr>
              <a:t>(parashikuar nga neni 23/4  </a:t>
            </a:r>
            <a:r>
              <a:rPr lang="it-IT" sz="1200" kern="100" dirty="0">
                <a:effectLst/>
                <a:latin typeface="Times New Roman" panose="02020603050405020304" pitchFamily="18" charset="0"/>
                <a:ea typeface="Aptos" panose="020B0004020202020204" pitchFamily="34" charset="0"/>
                <a:cs typeface="Times New Roman" panose="02020603050405020304" pitchFamily="18" charset="0"/>
              </a:rPr>
              <a:t>i ligjit nr. 8580, datë 17.2.2000 “Për partitë politike”)</a:t>
            </a:r>
            <a:r>
              <a:rPr lang="it-IT" sz="1200" b="1" kern="100" dirty="0">
                <a:effectLst/>
                <a:latin typeface="Times New Roman" panose="02020603050405020304" pitchFamily="18" charset="0"/>
                <a:ea typeface="Aptos" panose="020B0004020202020204" pitchFamily="34" charset="0"/>
                <a:cs typeface="Times New Roman" panose="02020603050405020304" pitchFamily="18" charset="0"/>
              </a:rPr>
              <a:t>:</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endParaRPr lang="en-US" sz="1200" dirty="0"/>
          </a:p>
        </p:txBody>
      </p:sp>
      <p:sp>
        <p:nvSpPr>
          <p:cNvPr id="6" name="Content Placeholder 5">
            <a:extLst>
              <a:ext uri="{FF2B5EF4-FFF2-40B4-BE49-F238E27FC236}">
                <a16:creationId xmlns:a16="http://schemas.microsoft.com/office/drawing/2014/main" id="{138DEFFE-5449-A542-1A4D-964A04A0B5F8}"/>
              </a:ext>
            </a:extLst>
          </p:cNvPr>
          <p:cNvSpPr>
            <a:spLocks noGrp="1"/>
          </p:cNvSpPr>
          <p:nvPr>
            <p:ph sz="half" idx="14"/>
          </p:nvPr>
        </p:nvSpPr>
        <p:spPr>
          <a:xfrm>
            <a:off x="470649" y="2278635"/>
            <a:ext cx="10174449" cy="4077715"/>
          </a:xfrm>
          <a:solidFill>
            <a:schemeClr val="accent2">
              <a:lumMod val="20000"/>
              <a:lumOff val="80000"/>
            </a:schemeClr>
          </a:solidFill>
        </p:spPr>
        <p:txBody>
          <a:bodyPr vert="horz" lIns="91440" tIns="45720" rIns="91440" bIns="45720" rtlCol="0" anchor="t">
            <a:normAutofit fontScale="85000" lnSpcReduction="10000"/>
          </a:bodyPr>
          <a:lstStyle/>
          <a:p>
            <a:pPr marL="342900" marR="0" lvl="0" indent="-342900" algn="just">
              <a:lnSpc>
                <a:spcPct val="107000"/>
              </a:lnSpc>
              <a:buFont typeface="Symbol" panose="05050102010706020507" pitchFamily="18" charset="2"/>
              <a:buChar char=""/>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Shkelja e dispozitave për financimin e partive politike nga ana e personit përgjegjës për financat në partinë politike apo e personit përgjegjës sipas statutit të saj dënohet me gjobë nga 50 000 deri në 100 000 lekë.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7000"/>
              </a:lnSpc>
              <a:buFont typeface="Symbol" panose="05050102010706020507" pitchFamily="18" charset="2"/>
              <a:buChar char=""/>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Shkelja e detyrimit për bashkëpunim me ekspertin kontabël të licencuar, të caktuar nga Komisioni Qendror i Zgjedhjeve, nga ana e partisë politike, dënohet me gjobë nga 1 000 000 deri në 2 000 000 lekë.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7000"/>
              </a:lnSpc>
              <a:buFont typeface="Symbol" panose="05050102010706020507" pitchFamily="18" charset="2"/>
              <a:buChar char=""/>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Refuzimi për të bërë transparent burimet e financimit të partisë politike apo për të lejuar ushtrimin e kontrollit nga ana e ekspertit kontabël të licencuar a të Komisionit Qendror të Zgjedhjeve, dënohet me gjobë nga 2 000 000 deri në 5 000 000 lekë ose/dhe me pezullimin deri në 5 vjet të financimit publik për partinë politike.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7000"/>
              </a:lnSpc>
              <a:buFont typeface="Symbol" panose="05050102010706020507" pitchFamily="18" charset="2"/>
              <a:buChar char=""/>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Shkelja e afatit të dorëzimit të raportit financiar në kohën e duhur apo paraqitja e raporteve në shkelje të formateve të standardizuara, të miratuara nga Komisioni Qendror i Zgjedhjeve, dënohet me gjobë nga 50 000 deri në 100 000 lekë.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7000"/>
              </a:lnSpc>
              <a:buFont typeface="Symbol" panose="05050102010706020507" pitchFamily="18" charset="2"/>
              <a:buChar char=""/>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Fondet jopublike të përfituara nga partia politike, kur identiteti i dhuruesit nuk njihet apo nuk është i përcaktuar qartë, kalojnë për llogari të Komisionit Qendror të Zgjedhjeve.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Pranimi i fondeve jopublike, me vlerë më të madhe se 100 mijë lekë dhe kur transaksioni nuk është kryer nëpërmjet llogarisë bankare dënohet me gjobë në masën 30 për qind të shumës së dhuruar.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0D556A29-5D55-F1F4-814B-5E64B68FA7B4}"/>
              </a:ext>
            </a:extLst>
          </p:cNvPr>
          <p:cNvSpPr>
            <a:spLocks noGrp="1"/>
          </p:cNvSpPr>
          <p:nvPr>
            <p:ph type="sldNum" sz="quarter" idx="12"/>
          </p:nvPr>
        </p:nvSpPr>
        <p:spPr/>
        <p:txBody>
          <a:bodyPr/>
          <a:lstStyle/>
          <a:p>
            <a:fld id="{B5CEABB6-07DC-46E8-9B57-56EC44A396E5}" type="slidenum">
              <a:rPr lang="en-US" smtClean="0"/>
              <a:pPr/>
              <a:t>20</a:t>
            </a:fld>
            <a:endParaRPr lang="en-US" dirty="0"/>
          </a:p>
        </p:txBody>
      </p:sp>
      <p:pic>
        <p:nvPicPr>
          <p:cNvPr id="2" name="Picture 1">
            <a:extLst>
              <a:ext uri="{FF2B5EF4-FFF2-40B4-BE49-F238E27FC236}">
                <a16:creationId xmlns:a16="http://schemas.microsoft.com/office/drawing/2014/main" id="{4281E3BC-82BC-F9DA-778D-6088F00B0CBF}"/>
              </a:ext>
            </a:extLst>
          </p:cNvPr>
          <p:cNvPicPr>
            <a:picLocks noChangeAspect="1"/>
          </p:cNvPicPr>
          <p:nvPr/>
        </p:nvPicPr>
        <p:blipFill>
          <a:blip r:embed="rId3"/>
          <a:stretch>
            <a:fillRect/>
          </a:stretch>
        </p:blipFill>
        <p:spPr>
          <a:xfrm>
            <a:off x="2195909" y="-1587"/>
            <a:ext cx="7218290" cy="1463167"/>
          </a:xfrm>
          <a:prstGeom prst="rect">
            <a:avLst/>
          </a:prstGeom>
        </p:spPr>
      </p:pic>
    </p:spTree>
    <p:extLst>
      <p:ext uri="{BB962C8B-B14F-4D97-AF65-F5344CB8AC3E}">
        <p14:creationId xmlns:p14="http://schemas.microsoft.com/office/powerpoint/2010/main" val="3855495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D40B9-DC16-41A9-0E29-7F055A1F5022}"/>
              </a:ext>
            </a:extLst>
          </p:cNvPr>
          <p:cNvSpPr>
            <a:spLocks noGrp="1"/>
          </p:cNvSpPr>
          <p:nvPr>
            <p:ph type="title"/>
          </p:nvPr>
        </p:nvSpPr>
        <p:spPr/>
        <p:txBody>
          <a:bodyPr>
            <a:normAutofit/>
          </a:bodyPr>
          <a:lstStyle/>
          <a:p>
            <a:pPr algn="ctr"/>
            <a:r>
              <a:rPr lang="it-IT" sz="4400" kern="0" dirty="0">
                <a:latin typeface="Times New Roman" panose="02020603050405020304" pitchFamily="18" charset="0"/>
                <a:ea typeface="Times New Roman" panose="02020603050405020304" pitchFamily="18" charset="0"/>
                <a:cs typeface="Times New Roman" panose="02020603050405020304" pitchFamily="18" charset="0"/>
              </a:rPr>
              <a:t>Sanksionet</a:t>
            </a:r>
            <a:br>
              <a:rPr lang="it-IT" sz="4400" kern="0" dirty="0">
                <a:latin typeface="Times New Roman" panose="02020603050405020304" pitchFamily="18" charset="0"/>
                <a:ea typeface="Times New Roman" panose="02020603050405020304" pitchFamily="18" charset="0"/>
                <a:cs typeface="Times New Roman" panose="02020603050405020304" pitchFamily="18" charset="0"/>
              </a:rPr>
            </a:br>
            <a:r>
              <a:rPr lang="it-IT" sz="2000" kern="0" dirty="0">
                <a:latin typeface="Times New Roman" panose="02020603050405020304" pitchFamily="18" charset="0"/>
                <a:ea typeface="Times New Roman" panose="02020603050405020304" pitchFamily="18" charset="0"/>
                <a:cs typeface="Times New Roman" panose="02020603050405020304" pitchFamily="18" charset="0"/>
              </a:rPr>
              <a:t>Parashikuar nga Kodi Zgjehdor</a:t>
            </a:r>
            <a:endParaRPr lang="en-US"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2865553-B5EF-0B5F-F290-65A73746B8D5}"/>
              </a:ext>
            </a:extLst>
          </p:cNvPr>
          <p:cNvSpPr>
            <a:spLocks noGrp="1"/>
          </p:cNvSpPr>
          <p:nvPr>
            <p:ph type="sldNum" sz="quarter" idx="12"/>
          </p:nvPr>
        </p:nvSpPr>
        <p:spPr/>
        <p:txBody>
          <a:bodyPr/>
          <a:lstStyle/>
          <a:p>
            <a:fld id="{B5CEABB6-07DC-46E8-9B57-56EC44A396E5}" type="slidenum">
              <a:rPr lang="en-US" smtClean="0"/>
              <a:pPr/>
              <a:t>21</a:t>
            </a:fld>
            <a:endParaRPr lang="en-US" dirty="0"/>
          </a:p>
        </p:txBody>
      </p:sp>
      <p:sp>
        <p:nvSpPr>
          <p:cNvPr id="4" name="Content Placeholder 3">
            <a:extLst>
              <a:ext uri="{FF2B5EF4-FFF2-40B4-BE49-F238E27FC236}">
                <a16:creationId xmlns:a16="http://schemas.microsoft.com/office/drawing/2014/main" id="{A9491B3B-DF32-1CA4-8A95-7BE9A1510E00}"/>
              </a:ext>
            </a:extLst>
          </p:cNvPr>
          <p:cNvSpPr>
            <a:spLocks noGrp="1"/>
          </p:cNvSpPr>
          <p:nvPr>
            <p:ph sz="half" idx="14"/>
          </p:nvPr>
        </p:nvSpPr>
        <p:spPr>
          <a:xfrm>
            <a:off x="771734" y="2133600"/>
            <a:ext cx="9389288" cy="3962400"/>
          </a:xfrm>
        </p:spPr>
        <p:txBody>
          <a:bodyPr>
            <a:normAutofit fontScale="92500"/>
          </a:bodyPr>
          <a:lstStyle/>
          <a:p>
            <a:pPr marL="285750" indent="-285750" algn="l">
              <a:buFont typeface="Arial" panose="020B0604020202020204" pitchFamily="34" charset="0"/>
              <a:buChar char="•"/>
            </a:pPr>
            <a:r>
              <a:rPr lang="en-US" sz="1800" b="0" i="0" u="none" strike="noStrike" baseline="0" dirty="0" err="1">
                <a:latin typeface="Times New Roman" panose="02020603050405020304" pitchFamily="18" charset="0"/>
                <a:cs typeface="Times New Roman" panose="02020603050405020304" pitchFamily="18" charset="0"/>
              </a:rPr>
              <a:t>Shkelja</a:t>
            </a:r>
            <a:r>
              <a:rPr lang="en-US" sz="1800" b="0" i="0" u="none" strike="noStrike" baseline="0" dirty="0">
                <a:latin typeface="Times New Roman" panose="02020603050405020304" pitchFamily="18" charset="0"/>
                <a:cs typeface="Times New Roman" panose="02020603050405020304" pitchFamily="18" charset="0"/>
              </a:rPr>
              <a:t> e </a:t>
            </a:r>
            <a:r>
              <a:rPr lang="en-US" sz="1800" b="0" i="0" u="none" strike="noStrike" baseline="0" dirty="0" err="1">
                <a:latin typeface="Times New Roman" panose="02020603050405020304" pitchFamily="18" charset="0"/>
                <a:cs typeface="Times New Roman" panose="02020603050405020304" pitchFamily="18" charset="0"/>
              </a:rPr>
              <a:t>dispozitave</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për</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financimin</a:t>
            </a:r>
            <a:r>
              <a:rPr lang="en-US" sz="1800" b="0" i="0" u="none" strike="noStrike" baseline="0" dirty="0">
                <a:latin typeface="Times New Roman" panose="02020603050405020304" pitchFamily="18" charset="0"/>
                <a:cs typeface="Times New Roman" panose="02020603050405020304" pitchFamily="18" charset="0"/>
              </a:rPr>
              <a:t> e </a:t>
            </a:r>
            <a:r>
              <a:rPr lang="en-US" sz="1800" b="0" i="0" u="none" strike="noStrike" baseline="0" dirty="0" err="1">
                <a:latin typeface="Times New Roman" panose="02020603050405020304" pitchFamily="18" charset="0"/>
                <a:cs typeface="Times New Roman" panose="02020603050405020304" pitchFamily="18" charset="0"/>
              </a:rPr>
              <a:t>fushatës</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zgjedhore</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nga</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personi</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përgjegjës</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 </a:t>
            </a:r>
            <a:r>
              <a:rPr lang="nn-NO" sz="1800" b="0" i="0" u="none" strike="noStrike" baseline="0" dirty="0">
                <a:latin typeface="Times New Roman" panose="02020603050405020304" pitchFamily="18" charset="0"/>
                <a:cs typeface="Times New Roman" panose="02020603050405020304" pitchFamily="18" charset="0"/>
              </a:rPr>
              <a:t>financës së një partie politike dënohet me një gjobë nga 100 000 deri 200 000 lekë.</a:t>
            </a:r>
          </a:p>
          <a:p>
            <a:pPr marL="285750" indent="-285750" algn="l">
              <a:buFont typeface="Arial" panose="020B0604020202020204" pitchFamily="34" charset="0"/>
              <a:buChar char="•"/>
            </a:pPr>
            <a:r>
              <a:rPr lang="en-US" sz="1800" b="0" i="0" u="none" strike="noStrike" baseline="0" dirty="0" err="1">
                <a:latin typeface="Times New Roman" panose="02020603050405020304" pitchFamily="18" charset="0"/>
                <a:cs typeface="Times New Roman" panose="02020603050405020304" pitchFamily="18" charset="0"/>
              </a:rPr>
              <a:t>Pengimi</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ose</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mosbashkëpunimi</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subjektit</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zgjedhor</a:t>
            </a:r>
            <a:r>
              <a:rPr lang="en-US" sz="1800" b="0" i="0" u="none" strike="noStrike" baseline="0" dirty="0">
                <a:latin typeface="Times New Roman" panose="02020603050405020304" pitchFamily="18" charset="0"/>
                <a:cs typeface="Times New Roman" panose="02020603050405020304" pitchFamily="18" charset="0"/>
              </a:rPr>
              <a:t> me </a:t>
            </a:r>
            <a:r>
              <a:rPr lang="en-US" sz="1800" b="0" i="0" u="none" strike="noStrike" baseline="0" dirty="0" err="1">
                <a:latin typeface="Times New Roman" panose="02020603050405020304" pitchFamily="18" charset="0"/>
                <a:cs typeface="Times New Roman" panose="02020603050405020304" pitchFamily="18" charset="0"/>
              </a:rPr>
              <a:t>audituesin</a:t>
            </a:r>
            <a:r>
              <a:rPr lang="en-US" sz="1800" b="0" i="0" u="none" strike="noStrike" baseline="0" dirty="0">
                <a:latin typeface="Times New Roman" panose="02020603050405020304" pitchFamily="18" charset="0"/>
                <a:cs typeface="Times New Roman" panose="02020603050405020304" pitchFamily="18" charset="0"/>
              </a:rPr>
              <a:t> e KQZ-</a:t>
            </a:r>
            <a:r>
              <a:rPr lang="en-US" sz="1800" b="0" i="0" u="none" strike="noStrike" baseline="0" dirty="0" err="1">
                <a:latin typeface="Times New Roman" panose="02020603050405020304" pitchFamily="18" charset="0"/>
                <a:cs typeface="Times New Roman" panose="02020603050405020304" pitchFamily="18" charset="0"/>
              </a:rPr>
              <a:t>së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dënohet</a:t>
            </a:r>
            <a:r>
              <a:rPr lang="en-US" sz="1800" b="0" i="0" u="none" strike="noStrike" baseline="0" dirty="0">
                <a:latin typeface="Times New Roman" panose="02020603050405020304" pitchFamily="18" charset="0"/>
                <a:cs typeface="Times New Roman" panose="02020603050405020304" pitchFamily="18" charset="0"/>
              </a:rPr>
              <a:t> me </a:t>
            </a:r>
            <a:r>
              <a:rPr lang="en-US" sz="1800" b="0" i="0" u="none" strike="noStrike" baseline="0" dirty="0" err="1">
                <a:latin typeface="Times New Roman" panose="02020603050405020304" pitchFamily="18" charset="0"/>
                <a:cs typeface="Times New Roman" panose="02020603050405020304" pitchFamily="18" charset="0"/>
              </a:rPr>
              <a:t>një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gjobë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nga</a:t>
            </a:r>
            <a:r>
              <a:rPr lang="en-US" sz="1800" b="0" i="0" u="none" strike="noStrike" baseline="0" dirty="0">
                <a:latin typeface="Times New Roman" panose="02020603050405020304" pitchFamily="18" charset="0"/>
                <a:cs typeface="Times New Roman" panose="02020603050405020304" pitchFamily="18" charset="0"/>
              </a:rPr>
              <a:t> 2 000 000 </a:t>
            </a:r>
            <a:r>
              <a:rPr lang="en-US" sz="1800" b="0" i="0" u="none" strike="noStrike" baseline="0" dirty="0" err="1">
                <a:latin typeface="Times New Roman" panose="02020603050405020304" pitchFamily="18" charset="0"/>
                <a:cs typeface="Times New Roman" panose="02020603050405020304" pitchFamily="18" charset="0"/>
              </a:rPr>
              <a:t>deri</a:t>
            </a:r>
            <a:r>
              <a:rPr lang="en-US" sz="1800" b="0" i="0" u="none" strike="noStrike" baseline="0" dirty="0">
                <a:latin typeface="Times New Roman" panose="02020603050405020304" pitchFamily="18" charset="0"/>
                <a:cs typeface="Times New Roman" panose="02020603050405020304" pitchFamily="18" charset="0"/>
              </a:rPr>
              <a:t> 3 000 000 </a:t>
            </a:r>
            <a:r>
              <a:rPr lang="en-US" sz="1800" b="0" i="0" u="none" strike="noStrike" baseline="0" dirty="0" err="1">
                <a:latin typeface="Times New Roman" panose="02020603050405020304" pitchFamily="18" charset="0"/>
                <a:cs typeface="Times New Roman" panose="02020603050405020304" pitchFamily="18" charset="0"/>
              </a:rPr>
              <a:t>lekë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si</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dhe</a:t>
            </a:r>
            <a:r>
              <a:rPr lang="en-US" sz="1800" b="0" i="0" u="none" strike="noStrike" baseline="0" dirty="0">
                <a:latin typeface="Times New Roman" panose="02020603050405020304" pitchFamily="18" charset="0"/>
                <a:cs typeface="Times New Roman" panose="02020603050405020304" pitchFamily="18" charset="0"/>
              </a:rPr>
              <a:t> me </a:t>
            </a:r>
            <a:r>
              <a:rPr lang="en-US" sz="1800" b="0" i="0" u="none" strike="noStrike" baseline="0" dirty="0" err="1">
                <a:latin typeface="Times New Roman" panose="02020603050405020304" pitchFamily="18" charset="0"/>
                <a:cs typeface="Times New Roman" panose="02020603050405020304" pitchFamily="18" charset="0"/>
              </a:rPr>
              <a:t>pezullim</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të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financimit</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publik</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të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partisë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politike</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deri</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në</a:t>
            </a:r>
            <a:r>
              <a:rPr lang="en-US" sz="1800" b="0" i="0" u="none" strike="noStrike" baseline="0" dirty="0">
                <a:latin typeface="Times New Roman" panose="02020603050405020304" pitchFamily="18" charset="0"/>
                <a:cs typeface="Times New Roman" panose="02020603050405020304" pitchFamily="18" charset="0"/>
              </a:rPr>
              <a:t> 5 </a:t>
            </a:r>
            <a:r>
              <a:rPr lang="en-US" sz="1800" b="0" i="0" u="none" strike="noStrike" baseline="0" dirty="0" err="1">
                <a:latin typeface="Times New Roman" panose="02020603050405020304" pitchFamily="18" charset="0"/>
                <a:cs typeface="Times New Roman" panose="02020603050405020304" pitchFamily="18" charset="0"/>
              </a:rPr>
              <a:t>vjet</a:t>
            </a:r>
            <a:r>
              <a:rPr lang="en-US" sz="1800" b="0" i="0" u="none" strike="noStrike" baseline="0" dirty="0">
                <a:latin typeface="Times New Roman" panose="02020603050405020304" pitchFamily="18" charset="0"/>
                <a:cs typeface="Times New Roman" panose="02020603050405020304" pitchFamily="18" charset="0"/>
              </a:rPr>
              <a:t>.</a:t>
            </a:r>
          </a:p>
          <a:p>
            <a:pPr marL="285750" indent="-285750" algn="l">
              <a:buFont typeface="Arial" panose="020B0604020202020204" pitchFamily="34" charset="0"/>
              <a:buChar char="•"/>
            </a:pPr>
            <a:r>
              <a:rPr lang="en-US" sz="1800" b="0" i="0" u="none" strike="noStrike" baseline="0" dirty="0" err="1">
                <a:latin typeface="Times New Roman" panose="02020603050405020304" pitchFamily="18" charset="0"/>
                <a:cs typeface="Times New Roman" panose="02020603050405020304" pitchFamily="18" charset="0"/>
              </a:rPr>
              <a:t>Mosparaqitja</a:t>
            </a:r>
            <a:r>
              <a:rPr lang="en-US" sz="1800" b="0" i="0" u="none" strike="noStrike" baseline="0" dirty="0">
                <a:latin typeface="Times New Roman" panose="02020603050405020304" pitchFamily="18" charset="0"/>
                <a:cs typeface="Times New Roman" panose="02020603050405020304" pitchFamily="18" charset="0"/>
              </a:rPr>
              <a:t> e </a:t>
            </a:r>
            <a:r>
              <a:rPr lang="en-US" sz="1800" b="0" i="0" u="none" strike="noStrike" baseline="0" dirty="0" err="1">
                <a:latin typeface="Times New Roman" panose="02020603050405020304" pitchFamily="18" charset="0"/>
                <a:cs typeface="Times New Roman" panose="02020603050405020304" pitchFamily="18" charset="0"/>
              </a:rPr>
              <a:t>një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raporti</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financiar</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për</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fushatën</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brenda</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afatit</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ligjor</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dënohet</a:t>
            </a:r>
            <a:r>
              <a:rPr lang="en-US" sz="1800" b="0" i="0" u="none" strike="noStrike" baseline="0" dirty="0">
                <a:latin typeface="Times New Roman" panose="02020603050405020304" pitchFamily="18" charset="0"/>
                <a:cs typeface="Times New Roman" panose="02020603050405020304" pitchFamily="18" charset="0"/>
              </a:rPr>
              <a:t> me </a:t>
            </a:r>
            <a:r>
              <a:rPr lang="en-US" sz="1800" b="0" i="0" u="none" strike="noStrike" baseline="0" dirty="0" err="1">
                <a:latin typeface="Times New Roman" panose="02020603050405020304" pitchFamily="18" charset="0"/>
                <a:cs typeface="Times New Roman" panose="02020603050405020304" pitchFamily="18" charset="0"/>
              </a:rPr>
              <a:t>një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gjobë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prej</a:t>
            </a:r>
            <a:r>
              <a:rPr lang="en-US" sz="1800" b="0" i="0" u="none" strike="noStrike" baseline="0" dirty="0">
                <a:latin typeface="Times New Roman" panose="02020603050405020304" pitchFamily="18" charset="0"/>
                <a:cs typeface="Times New Roman" panose="02020603050405020304" pitchFamily="18" charset="0"/>
              </a:rPr>
              <a:t> 2 000 000 </a:t>
            </a:r>
            <a:r>
              <a:rPr lang="en-US" sz="1800" b="0" i="0" u="none" strike="noStrike" baseline="0" dirty="0" err="1">
                <a:latin typeface="Times New Roman" panose="02020603050405020304" pitchFamily="18" charset="0"/>
                <a:cs typeface="Times New Roman" panose="02020603050405020304" pitchFamily="18" charset="0"/>
              </a:rPr>
              <a:t>lekësh</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Paraqitja</a:t>
            </a:r>
            <a:r>
              <a:rPr lang="en-US" sz="1800" b="0" i="0" u="none" strike="noStrike" baseline="0" dirty="0">
                <a:latin typeface="Times New Roman" panose="02020603050405020304" pitchFamily="18" charset="0"/>
                <a:cs typeface="Times New Roman" panose="02020603050405020304" pitchFamily="18" charset="0"/>
              </a:rPr>
              <a:t> e </a:t>
            </a:r>
            <a:r>
              <a:rPr lang="en-US" sz="1800" b="0" i="0" u="none" strike="noStrike" baseline="0" dirty="0" err="1">
                <a:latin typeface="Times New Roman" panose="02020603050405020304" pitchFamily="18" charset="0"/>
                <a:cs typeface="Times New Roman" panose="02020603050405020304" pitchFamily="18" charset="0"/>
              </a:rPr>
              <a:t>raporteve</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në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shkelje</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të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rregullave</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dhe</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formateve</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të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standardizuara</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të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miratuara</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nga</a:t>
            </a:r>
            <a:r>
              <a:rPr lang="en-US" sz="1800" b="0" i="0" u="none" strike="noStrike" baseline="0" dirty="0">
                <a:latin typeface="Times New Roman" panose="02020603050405020304" pitchFamily="18" charset="0"/>
                <a:cs typeface="Times New Roman" panose="02020603050405020304" pitchFamily="18" charset="0"/>
              </a:rPr>
              <a:t> KQZ-ja </a:t>
            </a:r>
            <a:r>
              <a:rPr lang="en-US" sz="1800" b="0" i="0" u="none" strike="noStrike" baseline="0" dirty="0" err="1">
                <a:latin typeface="Times New Roman" panose="02020603050405020304" pitchFamily="18" charset="0"/>
                <a:cs typeface="Times New Roman" panose="02020603050405020304" pitchFamily="18" charset="0"/>
              </a:rPr>
              <a:t>dënohet</a:t>
            </a:r>
            <a:r>
              <a:rPr lang="en-US" sz="1800" b="0" i="0" u="none" strike="noStrike" baseline="0" dirty="0">
                <a:latin typeface="Times New Roman" panose="02020603050405020304" pitchFamily="18" charset="0"/>
                <a:cs typeface="Times New Roman" panose="02020603050405020304" pitchFamily="18" charset="0"/>
              </a:rPr>
              <a:t> me </a:t>
            </a:r>
            <a:r>
              <a:rPr lang="en-US" sz="1800" b="0" i="0" u="none" strike="noStrike" baseline="0" dirty="0" err="1">
                <a:latin typeface="Times New Roman" panose="02020603050405020304" pitchFamily="18" charset="0"/>
                <a:cs typeface="Times New Roman" panose="02020603050405020304" pitchFamily="18" charset="0"/>
              </a:rPr>
              <a:t>gjobë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nga</a:t>
            </a:r>
            <a:r>
              <a:rPr lang="en-US" sz="1800" b="0" i="0" u="none" strike="noStrike" baseline="0" dirty="0">
                <a:latin typeface="Times New Roman" panose="02020603050405020304" pitchFamily="18" charset="0"/>
                <a:cs typeface="Times New Roman" panose="02020603050405020304" pitchFamily="18" charset="0"/>
              </a:rPr>
              <a:t> 500 000 </a:t>
            </a:r>
            <a:r>
              <a:rPr lang="en-US" sz="1800" b="0" i="0" u="none" strike="noStrike" baseline="0" dirty="0" err="1">
                <a:latin typeface="Times New Roman" panose="02020603050405020304" pitchFamily="18" charset="0"/>
                <a:cs typeface="Times New Roman" panose="02020603050405020304" pitchFamily="18" charset="0"/>
              </a:rPr>
              <a:t>deri</a:t>
            </a:r>
            <a:r>
              <a:rPr lang="en-US" sz="1800" b="0" i="0" u="none" strike="noStrike" baseline="0" dirty="0">
                <a:latin typeface="Times New Roman" panose="02020603050405020304" pitchFamily="18" charset="0"/>
                <a:cs typeface="Times New Roman" panose="02020603050405020304" pitchFamily="18" charset="0"/>
              </a:rPr>
              <a:t> 1 000 000 </a:t>
            </a:r>
            <a:r>
              <a:rPr lang="en-US" sz="1800" b="0" i="0" u="none" strike="noStrike" baseline="0" dirty="0" err="1">
                <a:latin typeface="Times New Roman" panose="02020603050405020304" pitchFamily="18" charset="0"/>
                <a:cs typeface="Times New Roman" panose="02020603050405020304" pitchFamily="18" charset="0"/>
              </a:rPr>
              <a:t>lekë</a:t>
            </a:r>
            <a:r>
              <a:rPr lang="en-US" sz="1800" b="0" i="0" u="none" strike="noStrike" baseline="0" dirty="0">
                <a:latin typeface="Times New Roman" panose="02020603050405020304" pitchFamily="18" charset="0"/>
                <a:cs typeface="Times New Roman" panose="02020603050405020304" pitchFamily="18" charset="0"/>
              </a:rPr>
              <a:t>.</a:t>
            </a:r>
          </a:p>
          <a:p>
            <a:pPr marL="285750" indent="-285750" algn="l">
              <a:buFont typeface="Arial" panose="020B0604020202020204" pitchFamily="34" charset="0"/>
              <a:buChar char="•"/>
            </a:pPr>
            <a:r>
              <a:rPr lang="en-US" sz="1800" b="0" i="0" u="none" strike="noStrike" baseline="0" dirty="0" err="1">
                <a:latin typeface="Times New Roman" panose="02020603050405020304" pitchFamily="18" charset="0"/>
                <a:cs typeface="Times New Roman" panose="02020603050405020304" pitchFamily="18" charset="0"/>
              </a:rPr>
              <a:t>Pranimi</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fondeve</a:t>
            </a:r>
            <a:r>
              <a:rPr lang="en-US" sz="1800" b="0" i="0" u="none" strike="noStrike" baseline="0" dirty="0">
                <a:latin typeface="Times New Roman" panose="02020603050405020304" pitchFamily="18" charset="0"/>
                <a:cs typeface="Times New Roman" panose="02020603050405020304" pitchFamily="18" charset="0"/>
              </a:rPr>
              <a:t> private </a:t>
            </a:r>
            <a:r>
              <a:rPr lang="en-US" sz="1800" b="0" i="0" u="none" strike="noStrike" baseline="0" dirty="0" err="1">
                <a:latin typeface="Times New Roman" panose="02020603050405020304" pitchFamily="18" charset="0"/>
                <a:cs typeface="Times New Roman" panose="02020603050405020304" pitchFamily="18" charset="0"/>
              </a:rPr>
              <a:t>më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vlerë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më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të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madhe</a:t>
            </a:r>
            <a:r>
              <a:rPr lang="en-US" sz="1800" b="0" i="0" u="none" strike="noStrike" baseline="0" dirty="0">
                <a:latin typeface="Times New Roman" panose="02020603050405020304" pitchFamily="18" charset="0"/>
                <a:cs typeface="Times New Roman" panose="02020603050405020304" pitchFamily="18" charset="0"/>
              </a:rPr>
              <a:t> se 50 </a:t>
            </a:r>
            <a:r>
              <a:rPr lang="en-US" sz="1800" b="0" i="0" u="none" strike="noStrike" baseline="0" dirty="0" err="1">
                <a:latin typeface="Times New Roman" panose="02020603050405020304" pitchFamily="18" charset="0"/>
                <a:cs typeface="Times New Roman" panose="02020603050405020304" pitchFamily="18" charset="0"/>
              </a:rPr>
              <a:t>mijë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lekë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përmes</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formave</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të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tjera</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të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ndryshme</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nga</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kalimi</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në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llogarinë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bankare</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dënohet</a:t>
            </a:r>
            <a:r>
              <a:rPr lang="en-US" sz="1800" b="0" i="0" u="none" strike="noStrike" baseline="0" dirty="0">
                <a:latin typeface="Times New Roman" panose="02020603050405020304" pitchFamily="18" charset="0"/>
                <a:cs typeface="Times New Roman" panose="02020603050405020304" pitchFamily="18" charset="0"/>
              </a:rPr>
              <a:t> me </a:t>
            </a:r>
            <a:r>
              <a:rPr lang="en-US" sz="1800" b="0" i="0" u="none" strike="noStrike" baseline="0" dirty="0" err="1">
                <a:latin typeface="Times New Roman" panose="02020603050405020304" pitchFamily="18" charset="0"/>
                <a:cs typeface="Times New Roman" panose="02020603050405020304" pitchFamily="18" charset="0"/>
              </a:rPr>
              <a:t>një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gjobë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të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barabartë</a:t>
            </a:r>
            <a:r>
              <a:rPr lang="en-US" sz="1800" b="0" i="0" u="none" strike="noStrike" baseline="0" dirty="0">
                <a:latin typeface="Times New Roman" panose="02020603050405020304" pitchFamily="18" charset="0"/>
                <a:cs typeface="Times New Roman" panose="02020603050405020304" pitchFamily="18" charset="0"/>
              </a:rPr>
              <a:t> me</a:t>
            </a:r>
            <a:r>
              <a:rPr lang="en-US"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shumën</a:t>
            </a:r>
            <a:r>
              <a:rPr lang="en-US" sz="1800" b="0" i="0" u="none" strike="noStrike" baseline="0" dirty="0">
                <a:latin typeface="Times New Roman" panose="02020603050405020304" pitchFamily="18" charset="0"/>
                <a:cs typeface="Times New Roman" panose="02020603050405020304" pitchFamily="18" charset="0"/>
              </a:rPr>
              <a:t> e </a:t>
            </a:r>
            <a:r>
              <a:rPr lang="en-US" sz="1800" b="0" i="0" u="none" strike="noStrike" baseline="0" dirty="0" err="1">
                <a:latin typeface="Times New Roman" panose="02020603050405020304" pitchFamily="18" charset="0"/>
                <a:cs typeface="Times New Roman" panose="02020603050405020304" pitchFamily="18" charset="0"/>
              </a:rPr>
              <a:t>dhuruar</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dhe</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në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kalimin</a:t>
            </a:r>
            <a:r>
              <a:rPr lang="en-US" sz="1800" b="0" i="0" u="none" strike="noStrike" baseline="0" dirty="0">
                <a:latin typeface="Times New Roman" panose="02020603050405020304" pitchFamily="18" charset="0"/>
                <a:cs typeface="Times New Roman" panose="02020603050405020304" pitchFamily="18" charset="0"/>
              </a:rPr>
              <a:t> e </a:t>
            </a:r>
            <a:r>
              <a:rPr lang="en-US" sz="1800" b="0" i="0" u="none" strike="noStrike" baseline="0" dirty="0" err="1">
                <a:latin typeface="Times New Roman" panose="02020603050405020304" pitchFamily="18" charset="0"/>
                <a:cs typeface="Times New Roman" panose="02020603050405020304" pitchFamily="18" charset="0"/>
              </a:rPr>
              <a:t>fondeve</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të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marra</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për</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llogari</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të</a:t>
            </a:r>
            <a:r>
              <a:rPr lang="en-US" sz="1800" b="0" i="0" u="none" strike="noStrike" baseline="0" dirty="0">
                <a:latin typeface="Times New Roman" panose="02020603050405020304" pitchFamily="18" charset="0"/>
                <a:cs typeface="Times New Roman" panose="02020603050405020304" pitchFamily="18" charset="0"/>
              </a:rPr>
              <a:t> KQZ-</a:t>
            </a:r>
            <a:r>
              <a:rPr lang="en-US" sz="1800" b="0" i="0" u="none" strike="noStrike" baseline="0" dirty="0" err="1">
                <a:latin typeface="Times New Roman" panose="02020603050405020304" pitchFamily="18" charset="0"/>
                <a:cs typeface="Times New Roman" panose="02020603050405020304" pitchFamily="18" charset="0"/>
              </a:rPr>
              <a:t>së</a:t>
            </a:r>
            <a:r>
              <a:rPr lang="en-US" sz="1800" b="0" i="0" u="none" strike="noStrike" baseline="0" dirty="0">
                <a:latin typeface="Times New Roman" panose="02020603050405020304" pitchFamily="18" charset="0"/>
                <a:cs typeface="Times New Roman" panose="02020603050405020304" pitchFamily="18" charset="0"/>
              </a:rPr>
              <a:t>.</a:t>
            </a:r>
          </a:p>
          <a:p>
            <a:pPr marL="285750" indent="-285750" algn="l">
              <a:buFont typeface="Arial" panose="020B0604020202020204" pitchFamily="34" charset="0"/>
              <a:buChar char="•"/>
            </a:pPr>
            <a:r>
              <a:rPr lang="en-US" sz="1800" b="0" i="0" u="none" strike="noStrike" baseline="0" dirty="0" err="1">
                <a:latin typeface="Times New Roman" panose="02020603050405020304" pitchFamily="18" charset="0"/>
                <a:cs typeface="Times New Roman" panose="02020603050405020304" pitchFamily="18" charset="0"/>
              </a:rPr>
              <a:t>Shkelja</a:t>
            </a:r>
            <a:r>
              <a:rPr lang="en-US" sz="1800" b="0" i="0" u="none" strike="noStrike" baseline="0" dirty="0">
                <a:latin typeface="Times New Roman" panose="02020603050405020304" pitchFamily="18" charset="0"/>
                <a:cs typeface="Times New Roman" panose="02020603050405020304" pitchFamily="18" charset="0"/>
              </a:rPr>
              <a:t> e </a:t>
            </a:r>
            <a:r>
              <a:rPr lang="en-US" sz="1800" b="0" i="0" u="none" strike="noStrike" baseline="0" dirty="0" err="1">
                <a:latin typeface="Times New Roman" panose="02020603050405020304" pitchFamily="18" charset="0"/>
                <a:cs typeface="Times New Roman" panose="02020603050405020304" pitchFamily="18" charset="0"/>
              </a:rPr>
              <a:t>kufirit</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maksimal</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të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shpenzimeve</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nga</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një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subjekt</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zgjedhor</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dënohet</a:t>
            </a:r>
            <a:r>
              <a:rPr lang="en-US" sz="1800" b="0" i="0" u="none" strike="noStrike" baseline="0" dirty="0">
                <a:latin typeface="Times New Roman" panose="02020603050405020304" pitchFamily="18" charset="0"/>
                <a:cs typeface="Times New Roman" panose="02020603050405020304" pitchFamily="18" charset="0"/>
              </a:rPr>
              <a:t> me </a:t>
            </a:r>
            <a:r>
              <a:rPr lang="en-US" sz="1800" b="0" i="0" u="none" strike="noStrike" baseline="0" dirty="0" err="1">
                <a:latin typeface="Times New Roman" panose="02020603050405020304" pitchFamily="18" charset="0"/>
                <a:cs typeface="Times New Roman" panose="02020603050405020304" pitchFamily="18" charset="0"/>
              </a:rPr>
              <a:t>një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gjobë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prej</a:t>
            </a:r>
            <a:r>
              <a:rPr lang="en-US" sz="1800" b="0" i="0" u="none" strike="noStrike" baseline="0" dirty="0">
                <a:latin typeface="Times New Roman" panose="02020603050405020304" pitchFamily="18" charset="0"/>
                <a:cs typeface="Times New Roman" panose="02020603050405020304" pitchFamily="18" charset="0"/>
              </a:rPr>
              <a:t> 5 000 000 </a:t>
            </a:r>
            <a:r>
              <a:rPr lang="en-US" sz="1800" b="0" i="0" u="none" strike="noStrike" baseline="0" dirty="0" err="1">
                <a:latin typeface="Times New Roman" panose="02020603050405020304" pitchFamily="18" charset="0"/>
                <a:cs typeface="Times New Roman" panose="02020603050405020304" pitchFamily="18" charset="0"/>
              </a:rPr>
              <a:t>lekësh</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ose</a:t>
            </a:r>
            <a:r>
              <a:rPr lang="en-US" sz="1800" b="0" i="0" u="none" strike="noStrike" baseline="0" dirty="0">
                <a:latin typeface="Times New Roman" panose="02020603050405020304" pitchFamily="18" charset="0"/>
                <a:cs typeface="Times New Roman" panose="02020603050405020304" pitchFamily="18" charset="0"/>
              </a:rPr>
              <a:t> me </a:t>
            </a:r>
            <a:r>
              <a:rPr lang="en-US" sz="1800" b="0" i="0" u="none" strike="noStrike" baseline="0" dirty="0" err="1">
                <a:latin typeface="Times New Roman" panose="02020603050405020304" pitchFamily="18" charset="0"/>
                <a:cs typeface="Times New Roman" panose="02020603050405020304" pitchFamily="18" charset="0"/>
              </a:rPr>
              <a:t>një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gjobë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të</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barabartë</a:t>
            </a:r>
            <a:r>
              <a:rPr lang="en-US" sz="1800" b="0" i="0" u="none" strike="noStrike" baseline="0" dirty="0">
                <a:latin typeface="Times New Roman" panose="02020603050405020304" pitchFamily="18" charset="0"/>
                <a:cs typeface="Times New Roman" panose="02020603050405020304" pitchFamily="18" charset="0"/>
              </a:rPr>
              <a:t> me </a:t>
            </a:r>
            <a:r>
              <a:rPr lang="en-US" sz="1800" b="0" i="0" u="none" strike="noStrike" baseline="0" dirty="0" err="1">
                <a:latin typeface="Times New Roman" panose="02020603050405020304" pitchFamily="18" charset="0"/>
                <a:cs typeface="Times New Roman" panose="02020603050405020304" pitchFamily="18" charset="0"/>
              </a:rPr>
              <a:t>shumën</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që</a:t>
            </a:r>
            <a:r>
              <a:rPr lang="en-US" sz="1800" b="0" i="0" u="none" strike="noStrike" baseline="0" dirty="0">
                <a:latin typeface="Times New Roman" panose="02020603050405020304" pitchFamily="18" charset="0"/>
                <a:cs typeface="Times New Roman" panose="02020603050405020304" pitchFamily="18" charset="0"/>
              </a:rPr>
              <a:t> ka </a:t>
            </a:r>
            <a:r>
              <a:rPr lang="en-US" sz="1800" b="0" i="0" u="none" strike="noStrike" baseline="0" dirty="0" err="1">
                <a:latin typeface="Times New Roman" panose="02020603050405020304" pitchFamily="18" charset="0"/>
                <a:cs typeface="Times New Roman" panose="02020603050405020304" pitchFamily="18" charset="0"/>
              </a:rPr>
              <a:t>kaluar</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kufirin</a:t>
            </a:r>
            <a:r>
              <a:rPr lang="en-US" sz="1800" b="0" i="0" u="none" strike="noStrike" baseline="0" dirty="0">
                <a:latin typeface="Times New Roman" panose="02020603050405020304" pitchFamily="18" charset="0"/>
                <a:cs typeface="Times New Roman" panose="02020603050405020304" pitchFamily="18" charset="0"/>
              </a:rPr>
              <a:t>, </a:t>
            </a:r>
            <a:r>
              <a:rPr lang="pt-BR" sz="1800" b="0" i="0" u="none" strike="noStrike" baseline="0" dirty="0">
                <a:latin typeface="Times New Roman" panose="02020603050405020304" pitchFamily="18" charset="0"/>
                <a:cs typeface="Times New Roman" panose="02020603050405020304" pitchFamily="18" charset="0"/>
              </a:rPr>
              <a:t>cilado që është më e lartë.</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820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6CDA-BB9C-0041-97A7-33A663053E0F}"/>
              </a:ext>
            </a:extLst>
          </p:cNvPr>
          <p:cNvSpPr>
            <a:spLocks noGrp="1"/>
          </p:cNvSpPr>
          <p:nvPr>
            <p:ph type="title"/>
          </p:nvPr>
        </p:nvSpPr>
        <p:spPr>
          <a:xfrm>
            <a:off x="762000" y="1172751"/>
            <a:ext cx="10668000" cy="1325563"/>
          </a:xfrm>
        </p:spPr>
        <p:txBody>
          <a:bodyPr>
            <a:normAutofit fontScale="90000"/>
          </a:bodyPr>
          <a:lstStyle/>
          <a:p>
            <a:pPr algn="ctr"/>
            <a:r>
              <a:rPr lang="sq-AL" sz="2400" kern="0" dirty="0">
                <a:effectLst/>
                <a:latin typeface="Times New Roman" panose="02020603050405020304" pitchFamily="18" charset="0"/>
                <a:ea typeface="Yu Gothic" panose="020B0400000000000000" pitchFamily="34" charset="-128"/>
              </a:rPr>
              <a:t>të dhëna</a:t>
            </a:r>
            <a:r>
              <a:rPr lang="en-US" sz="2400" kern="0" dirty="0">
                <a:effectLst/>
                <a:latin typeface="Times New Roman" panose="02020603050405020304" pitchFamily="18" charset="0"/>
                <a:ea typeface="Yu Gothic" panose="020B0400000000000000" pitchFamily="34" charset="-128"/>
              </a:rPr>
              <a:t>t </a:t>
            </a:r>
            <a:r>
              <a:rPr lang="sq-AL" sz="2400" kern="0" dirty="0">
                <a:effectLst/>
                <a:latin typeface="Times New Roman" panose="02020603050405020304" pitchFamily="18" charset="0"/>
                <a:ea typeface="Yu Gothic" panose="020B0400000000000000" pitchFamily="34" charset="-128"/>
              </a:rPr>
              <a:t>personale të zgjedhësve</a:t>
            </a:r>
            <a:br>
              <a:rPr lang="en-US" sz="2400" kern="0" dirty="0">
                <a:effectLst/>
                <a:latin typeface="Times New Roman" panose="02020603050405020304" pitchFamily="18" charset="0"/>
                <a:ea typeface="Yu Gothic" panose="020B0400000000000000" pitchFamily="34" charset="-128"/>
              </a:rPr>
            </a:br>
            <a:br>
              <a:rPr lang="en-US" sz="2400" kern="0" dirty="0">
                <a:effectLst/>
                <a:latin typeface="Times New Roman" panose="02020603050405020304" pitchFamily="18" charset="0"/>
                <a:ea typeface="Yu Gothic" panose="020B0400000000000000" pitchFamily="34" charset="-128"/>
              </a:rPr>
            </a:br>
            <a:r>
              <a:rPr lang="en-US" sz="1800" b="1" kern="100" dirty="0">
                <a:effectLst/>
                <a:latin typeface="Times New Roman" panose="02020603050405020304" pitchFamily="18" charset="0"/>
                <a:ea typeface="Aptos" panose="020B0004020202020204" pitchFamily="34" charset="0"/>
              </a:rPr>
              <a:t>DHËNIA E PËLQIMIT </a:t>
            </a:r>
            <a:br>
              <a:rPr lang="en-US" sz="1800" kern="100" dirty="0">
                <a:effectLst/>
                <a:latin typeface="Times New Roman" panose="02020603050405020304" pitchFamily="18" charset="0"/>
                <a:ea typeface="Aptos" panose="020B0004020202020204" pitchFamily="34" charset="0"/>
              </a:rPr>
            </a:br>
            <a:endParaRPr lang="en-US" sz="2400" dirty="0"/>
          </a:p>
        </p:txBody>
      </p:sp>
      <p:sp>
        <p:nvSpPr>
          <p:cNvPr id="3" name="Text Placeholder 2">
            <a:extLst>
              <a:ext uri="{FF2B5EF4-FFF2-40B4-BE49-F238E27FC236}">
                <a16:creationId xmlns:a16="http://schemas.microsoft.com/office/drawing/2014/main" id="{5EC45F82-59AF-7686-34C5-27AE6E802CD3}"/>
              </a:ext>
            </a:extLst>
          </p:cNvPr>
          <p:cNvSpPr>
            <a:spLocks noGrp="1"/>
          </p:cNvSpPr>
          <p:nvPr>
            <p:ph type="body" sz="quarter" idx="13"/>
          </p:nvPr>
        </p:nvSpPr>
        <p:spPr>
          <a:xfrm>
            <a:off x="715407" y="2883133"/>
            <a:ext cx="4278313" cy="3737541"/>
          </a:xfrm>
        </p:spPr>
        <p:txBody>
          <a:bodyPr>
            <a:normAutofit/>
          </a:bodyPr>
          <a:lstStyle/>
          <a:p>
            <a:pPr marL="0" marR="0" indent="0" algn="just">
              <a:lnSpc>
                <a:spcPct val="115000"/>
              </a:lnSpc>
              <a:spcBef>
                <a:spcPts val="600"/>
              </a:spcBef>
              <a:spcAft>
                <a:spcPts val="600"/>
              </a:spcAft>
              <a:buNone/>
            </a:pPr>
            <a:r>
              <a:rPr lang="sq-AL" sz="1300" kern="0" dirty="0">
                <a:effectLst/>
                <a:latin typeface="Times New Roman" panose="02020603050405020304" pitchFamily="18" charset="0"/>
                <a:ea typeface="Yu Gothic" panose="020B0400000000000000" pitchFamily="34" charset="-128"/>
              </a:rPr>
              <a:t>Kur baza ligjore për përpunimin e të dhënave personale është pëlqimi, ai duhet të jetë i dhënë lirisht, për një qëllim specifik, i informuar dhe i qartë, duke pasur gjithashtu mundësinë e revokimit të tij në çdo moment. </a:t>
            </a:r>
            <a:endParaRPr lang="en-US" sz="1300" kern="100" dirty="0">
              <a:latin typeface="Times New Roman" panose="02020603050405020304" pitchFamily="18" charset="0"/>
              <a:ea typeface="Yu Gothic" panose="020B0400000000000000" pitchFamily="34" charset="-128"/>
            </a:endParaRPr>
          </a:p>
          <a:p>
            <a:pPr marL="0" marR="0" indent="0" algn="just">
              <a:lnSpc>
                <a:spcPct val="115000"/>
              </a:lnSpc>
              <a:spcBef>
                <a:spcPts val="600"/>
              </a:spcBef>
              <a:spcAft>
                <a:spcPts val="600"/>
              </a:spcAft>
              <a:buNone/>
            </a:pPr>
            <a:r>
              <a:rPr lang="sq-AL" sz="1300" b="1" kern="0" dirty="0">
                <a:effectLst/>
                <a:latin typeface="Times New Roman" panose="02020603050405020304" pitchFamily="18" charset="0"/>
                <a:ea typeface="Yu Gothic" panose="020B0400000000000000" pitchFamily="34" charset="-128"/>
              </a:rPr>
              <a:t>Kur është e nevojshme të merret paraprakisht pëlqimi i zgjedhësve?</a:t>
            </a:r>
            <a:endParaRPr lang="en-US" sz="1300" b="1" kern="100" dirty="0">
              <a:effectLst/>
              <a:latin typeface="Times New Roman" panose="02020603050405020304" pitchFamily="18" charset="0"/>
              <a:ea typeface="Aptos" panose="020B0004020202020204" pitchFamily="34" charset="0"/>
            </a:endParaRPr>
          </a:p>
          <a:p>
            <a:pPr marL="342900" marR="0" lvl="0" indent="-342900" algn="l">
              <a:lnSpc>
                <a:spcPct val="115000"/>
              </a:lnSpc>
              <a:spcBef>
                <a:spcPts val="600"/>
              </a:spcBef>
              <a:spcAft>
                <a:spcPts val="600"/>
              </a:spcAft>
              <a:buSzPts val="1000"/>
              <a:buFont typeface="Symbol" panose="05050102010706020507" pitchFamily="18" charset="2"/>
              <a:buChar char=""/>
              <a:tabLst>
                <a:tab pos="457200" algn="l"/>
              </a:tabLst>
            </a:pPr>
            <a:r>
              <a:rPr lang="it-IT" sz="1300" kern="0" dirty="0">
                <a:effectLst/>
                <a:latin typeface="Times New Roman" panose="02020603050405020304" pitchFamily="18" charset="0"/>
                <a:ea typeface="Yu Gothic" panose="020B0400000000000000" pitchFamily="34" charset="-128"/>
              </a:rPr>
              <a:t>Kur kandidati përpunon të dhëna personale të tilla si:</a:t>
            </a:r>
            <a:endParaRPr lang="en-US" sz="1300" kern="100" dirty="0">
              <a:effectLst/>
              <a:latin typeface="Times New Roman" panose="02020603050405020304" pitchFamily="18" charset="0"/>
              <a:ea typeface="Aptos" panose="020B0004020202020204" pitchFamily="34" charset="0"/>
            </a:endParaRPr>
          </a:p>
          <a:p>
            <a:pPr marL="742950" marR="0" lvl="1" indent="-285750" algn="l">
              <a:spcBef>
                <a:spcPts val="600"/>
              </a:spcBef>
              <a:spcAft>
                <a:spcPts val="600"/>
              </a:spcAft>
              <a:buSzPts val="1000"/>
              <a:buFont typeface="Courier New" panose="02070309020205020404" pitchFamily="49" charset="0"/>
              <a:buChar char="o"/>
              <a:tabLst>
                <a:tab pos="914400" algn="l"/>
              </a:tabLst>
            </a:pPr>
            <a:r>
              <a:rPr lang="en-US" sz="1300" kern="0" dirty="0" err="1">
                <a:effectLst/>
                <a:latin typeface="Times New Roman" panose="02020603050405020304" pitchFamily="18" charset="0"/>
                <a:ea typeface="Yu Gothic" panose="020B0400000000000000" pitchFamily="34" charset="-128"/>
                <a:cs typeface="Times New Roman" panose="02020603050405020304" pitchFamily="18" charset="0"/>
              </a:rPr>
              <a:t>Pikëpamjet</a:t>
            </a:r>
            <a:r>
              <a:rPr lang="en-US" sz="1300" kern="0" dirty="0">
                <a:effectLst/>
                <a:latin typeface="Times New Roman" panose="02020603050405020304" pitchFamily="18" charset="0"/>
                <a:ea typeface="Yu Gothic" panose="020B0400000000000000" pitchFamily="34" charset="-128"/>
                <a:cs typeface="Times New Roman" panose="02020603050405020304" pitchFamily="18" charset="0"/>
              </a:rPr>
              <a:t> </a:t>
            </a:r>
            <a:r>
              <a:rPr lang="en-US" sz="1300" kern="0" dirty="0" err="1">
                <a:effectLst/>
                <a:latin typeface="Times New Roman" panose="02020603050405020304" pitchFamily="18" charset="0"/>
                <a:ea typeface="Yu Gothic" panose="020B0400000000000000" pitchFamily="34" charset="-128"/>
                <a:cs typeface="Times New Roman" panose="02020603050405020304" pitchFamily="18" charset="0"/>
              </a:rPr>
              <a:t>politike</a:t>
            </a:r>
            <a:r>
              <a:rPr lang="en-US" sz="1300" kern="0" dirty="0">
                <a:effectLst/>
                <a:latin typeface="Times New Roman" panose="02020603050405020304" pitchFamily="18" charset="0"/>
                <a:ea typeface="Yu Gothic" panose="020B0400000000000000" pitchFamily="34" charset="-128"/>
                <a:cs typeface="Times New Roman" panose="02020603050405020304" pitchFamily="18" charset="0"/>
              </a:rPr>
              <a:t>;</a:t>
            </a:r>
            <a:endParaRPr lang="en-US" sz="13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gn="l">
              <a:spcBef>
                <a:spcPts val="600"/>
              </a:spcBef>
              <a:spcAft>
                <a:spcPts val="600"/>
              </a:spcAft>
              <a:buSzPts val="1000"/>
              <a:buFont typeface="Courier New" panose="02070309020205020404" pitchFamily="49" charset="0"/>
              <a:buChar char="o"/>
              <a:tabLst>
                <a:tab pos="914400" algn="l"/>
              </a:tabLst>
            </a:pPr>
            <a:r>
              <a:rPr lang="en-US" sz="1300" kern="0" dirty="0" err="1">
                <a:effectLst/>
                <a:latin typeface="Times New Roman" panose="02020603050405020304" pitchFamily="18" charset="0"/>
                <a:ea typeface="Yu Gothic" panose="020B0400000000000000" pitchFamily="34" charset="-128"/>
                <a:cs typeface="Times New Roman" panose="02020603050405020304" pitchFamily="18" charset="0"/>
              </a:rPr>
              <a:t>Mendimet</a:t>
            </a:r>
            <a:r>
              <a:rPr lang="en-US" sz="1300" kern="0" dirty="0">
                <a:effectLst/>
                <a:latin typeface="Times New Roman" panose="02020603050405020304" pitchFamily="18" charset="0"/>
                <a:ea typeface="Yu Gothic" panose="020B0400000000000000" pitchFamily="34" charset="-128"/>
                <a:cs typeface="Times New Roman" panose="02020603050405020304" pitchFamily="18" charset="0"/>
              </a:rPr>
              <a:t> e </a:t>
            </a:r>
            <a:r>
              <a:rPr lang="en-US" sz="1300" kern="0" dirty="0" err="1">
                <a:effectLst/>
                <a:latin typeface="Times New Roman" panose="02020603050405020304" pitchFamily="18" charset="0"/>
                <a:ea typeface="Yu Gothic" panose="020B0400000000000000" pitchFamily="34" charset="-128"/>
                <a:cs typeface="Times New Roman" panose="02020603050405020304" pitchFamily="18" charset="0"/>
              </a:rPr>
              <a:t>zgjedhësve</a:t>
            </a:r>
            <a:r>
              <a:rPr lang="en-US" sz="1300" kern="0" dirty="0">
                <a:effectLst/>
                <a:latin typeface="Times New Roman" panose="02020603050405020304" pitchFamily="18" charset="0"/>
                <a:ea typeface="Yu Gothic" panose="020B0400000000000000" pitchFamily="34" charset="-128"/>
                <a:cs typeface="Times New Roman" panose="02020603050405020304" pitchFamily="18" charset="0"/>
              </a:rPr>
              <a:t>;</a:t>
            </a:r>
            <a:endParaRPr lang="en-US" sz="13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gn="l">
              <a:spcBef>
                <a:spcPts val="600"/>
              </a:spcBef>
              <a:spcAft>
                <a:spcPts val="600"/>
              </a:spcAft>
              <a:buSzPts val="1000"/>
              <a:buFont typeface="Courier New" panose="02070309020205020404" pitchFamily="49" charset="0"/>
              <a:buChar char="o"/>
              <a:tabLst>
                <a:tab pos="914400" algn="l"/>
              </a:tabLst>
            </a:pPr>
            <a:r>
              <a:rPr lang="it-IT" sz="1300" kern="0" dirty="0">
                <a:effectLst/>
                <a:latin typeface="Times New Roman" panose="02020603050405020304" pitchFamily="18" charset="0"/>
                <a:ea typeface="Yu Gothic" panose="020B0400000000000000" pitchFamily="34" charset="-128"/>
                <a:cs typeface="Times New Roman" panose="02020603050405020304" pitchFamily="18" charset="0"/>
              </a:rPr>
              <a:t>Treguesit e synimeve të votimit;</a:t>
            </a:r>
            <a:endParaRPr lang="en-US" sz="13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gn="l">
              <a:spcBef>
                <a:spcPts val="600"/>
              </a:spcBef>
              <a:spcAft>
                <a:spcPts val="600"/>
              </a:spcAft>
              <a:buSzPts val="1000"/>
              <a:buFont typeface="Courier New" panose="02070309020205020404" pitchFamily="49" charset="0"/>
              <a:buChar char="o"/>
              <a:tabLst>
                <a:tab pos="914400" algn="l"/>
              </a:tabLst>
            </a:pPr>
            <a:r>
              <a:rPr lang="it-IT" sz="1300" kern="0" dirty="0">
                <a:effectLst/>
                <a:latin typeface="Times New Roman" panose="02020603050405020304" pitchFamily="18" charset="0"/>
                <a:ea typeface="Yu Gothic" panose="020B0400000000000000" pitchFamily="34" charset="-128"/>
                <a:cs typeface="Times New Roman" panose="02020603050405020304" pitchFamily="18" charset="0"/>
              </a:rPr>
              <a:t>Për përdorim në tregtim të drejtpërdrejtë;</a:t>
            </a:r>
            <a:endParaRPr lang="en-US" sz="13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
        <p:nvSpPr>
          <p:cNvPr id="4" name="Table Placeholder 3">
            <a:extLst>
              <a:ext uri="{FF2B5EF4-FFF2-40B4-BE49-F238E27FC236}">
                <a16:creationId xmlns:a16="http://schemas.microsoft.com/office/drawing/2014/main" id="{613F2F41-2CF2-FC82-C71E-C15B0DB5890A}"/>
              </a:ext>
            </a:extLst>
          </p:cNvPr>
          <p:cNvSpPr>
            <a:spLocks noGrp="1"/>
          </p:cNvSpPr>
          <p:nvPr>
            <p:ph type="tbl" sz="quarter" idx="14"/>
          </p:nvPr>
        </p:nvSpPr>
        <p:spPr>
          <a:xfrm>
            <a:off x="5236846" y="2896066"/>
            <a:ext cx="6188529" cy="3736975"/>
          </a:xfrm>
        </p:spPr>
        <p:txBody>
          <a:bodyPr>
            <a:normAutofit/>
          </a:bodyPr>
          <a:lstStyle/>
          <a:p>
            <a:pPr marL="342900" marR="0" lvl="0" indent="-342900" algn="l">
              <a:lnSpc>
                <a:spcPct val="115000"/>
              </a:lnSpc>
              <a:spcBef>
                <a:spcPts val="600"/>
              </a:spcBef>
              <a:spcAft>
                <a:spcPts val="600"/>
              </a:spcAft>
              <a:buFont typeface="Wingdings" panose="05000000000000000000" pitchFamily="2" charset="2"/>
              <a:buChar char=""/>
            </a:pPr>
            <a:r>
              <a:rPr lang="sq-AL" sz="1400" kern="0" dirty="0">
                <a:effectLst/>
                <a:latin typeface="Times New Roman" panose="02020603050405020304" pitchFamily="18" charset="0"/>
                <a:ea typeface="Yu Gothic" panose="020B0400000000000000" pitchFamily="34" charset="-128"/>
              </a:rPr>
              <a:t>Pëlqimi duhet të plotësojë kriteret e mëposhtme:</a:t>
            </a:r>
            <a:endParaRPr lang="en-US" sz="1400" kern="100" dirty="0">
              <a:effectLst/>
              <a:latin typeface="Times New Roman" panose="02020603050405020304" pitchFamily="18" charset="0"/>
              <a:ea typeface="Aptos" panose="020B0004020202020204" pitchFamily="34" charset="0"/>
            </a:endParaRPr>
          </a:p>
          <a:p>
            <a:pPr algn="just">
              <a:spcBef>
                <a:spcPts val="600"/>
              </a:spcBef>
              <a:spcAft>
                <a:spcPts val="600"/>
              </a:spcAft>
            </a:pPr>
            <a:r>
              <a:rPr lang="sq-AL" sz="1400" kern="0" dirty="0">
                <a:effectLst/>
                <a:latin typeface="Times New Roman" panose="02020603050405020304" pitchFamily="18" charset="0"/>
                <a:ea typeface="Yu Gothic" panose="020B0400000000000000" pitchFamily="34" charset="-128"/>
              </a:rPr>
              <a:t>është dhënë me shkrim; </a:t>
            </a:r>
            <a:endParaRPr lang="en-US" sz="1400" kern="0" dirty="0">
              <a:effectLst/>
              <a:latin typeface="Times New Roman" panose="02020603050405020304" pitchFamily="18" charset="0"/>
              <a:ea typeface="Yu Gothic" panose="020B0400000000000000" pitchFamily="34" charset="-128"/>
            </a:endParaRPr>
          </a:p>
          <a:p>
            <a:pPr algn="just">
              <a:spcBef>
                <a:spcPts val="600"/>
              </a:spcBef>
              <a:spcAft>
                <a:spcPts val="600"/>
              </a:spcAft>
            </a:pPr>
            <a:r>
              <a:rPr lang="sq-AL" sz="1400" kern="0" dirty="0">
                <a:effectLst/>
                <a:latin typeface="Times New Roman" panose="02020603050405020304" pitchFamily="18" charset="0"/>
                <a:ea typeface="Yu Gothic" panose="020B0400000000000000" pitchFamily="34" charset="-128"/>
              </a:rPr>
              <a:t>mban datën dhe nënshkrimin; </a:t>
            </a:r>
            <a:endParaRPr lang="en-US" sz="1400" kern="0" dirty="0">
              <a:effectLst/>
              <a:latin typeface="Times New Roman" panose="02020603050405020304" pitchFamily="18" charset="0"/>
              <a:ea typeface="Yu Gothic" panose="020B0400000000000000" pitchFamily="34" charset="-128"/>
            </a:endParaRPr>
          </a:p>
          <a:p>
            <a:pPr algn="just">
              <a:spcBef>
                <a:spcPts val="600"/>
              </a:spcBef>
              <a:spcAft>
                <a:spcPts val="600"/>
              </a:spcAft>
            </a:pPr>
            <a:r>
              <a:rPr lang="sq-AL" sz="1400" kern="0" dirty="0">
                <a:effectLst/>
                <a:latin typeface="Times New Roman" panose="02020603050405020304" pitchFamily="18" charset="0"/>
                <a:ea typeface="Yu Gothic" panose="020B0400000000000000" pitchFamily="34" charset="-128"/>
              </a:rPr>
              <a:t>është dhënë lirisht pas marrjes së informacionit të detajuar në lidhje me natyrën, rëndësinë, efektet</a:t>
            </a:r>
            <a:r>
              <a:rPr lang="en-US" sz="1400" kern="0" dirty="0">
                <a:effectLst/>
                <a:latin typeface="Times New Roman" panose="02020603050405020304" pitchFamily="18" charset="0"/>
                <a:ea typeface="Yu Gothic" panose="020B0400000000000000" pitchFamily="34" charset="-128"/>
              </a:rPr>
              <a:t> e </a:t>
            </a:r>
            <a:r>
              <a:rPr lang="en-US" sz="1400" kern="0" dirty="0" err="1">
                <a:effectLst/>
                <a:latin typeface="Times New Roman" panose="02020603050405020304" pitchFamily="18" charset="0"/>
                <a:ea typeface="Yu Gothic" panose="020B0400000000000000" pitchFamily="34" charset="-128"/>
              </a:rPr>
              <a:t>tij</a:t>
            </a:r>
            <a:r>
              <a:rPr lang="sq-AL" sz="1400" kern="0" dirty="0">
                <a:effectLst/>
                <a:latin typeface="Times New Roman" panose="02020603050405020304" pitchFamily="18" charset="0"/>
                <a:ea typeface="Yu Gothic" panose="020B0400000000000000" pitchFamily="34" charset="-128"/>
              </a:rPr>
              <a:t> etj; </a:t>
            </a:r>
            <a:endParaRPr lang="en-US" sz="1400" kern="0" dirty="0">
              <a:effectLst/>
              <a:latin typeface="Times New Roman" panose="02020603050405020304" pitchFamily="18" charset="0"/>
              <a:ea typeface="Yu Gothic" panose="020B0400000000000000" pitchFamily="34" charset="-128"/>
            </a:endParaRPr>
          </a:p>
          <a:p>
            <a:pPr algn="just">
              <a:spcBef>
                <a:spcPts val="600"/>
              </a:spcBef>
              <a:spcAft>
                <a:spcPts val="600"/>
              </a:spcAft>
            </a:pPr>
            <a:r>
              <a:rPr lang="sq-AL" sz="1400" kern="0" dirty="0">
                <a:effectLst/>
                <a:latin typeface="Times New Roman" panose="02020603050405020304" pitchFamily="18" charset="0"/>
                <a:ea typeface="Yu Gothic" panose="020B0400000000000000" pitchFamily="34" charset="-128"/>
              </a:rPr>
              <a:t>është i dokumentuar;</a:t>
            </a:r>
            <a:endParaRPr lang="en-US" sz="1400" kern="100" dirty="0">
              <a:effectLst/>
              <a:latin typeface="Times New Roman" panose="02020603050405020304" pitchFamily="18" charset="0"/>
              <a:ea typeface="Aptos" panose="020B0004020202020204" pitchFamily="34" charset="0"/>
            </a:endParaRPr>
          </a:p>
          <a:p>
            <a:pPr marL="514350" marR="0" indent="-285750" algn="l">
              <a:lnSpc>
                <a:spcPct val="115000"/>
              </a:lnSpc>
              <a:spcBef>
                <a:spcPts val="60"/>
              </a:spcBef>
              <a:spcAft>
                <a:spcPts val="60"/>
              </a:spcAft>
              <a:buFont typeface="Wingdings" panose="05000000000000000000" pitchFamily="2" charset="2"/>
              <a:buChar char="v"/>
            </a:pPr>
            <a:r>
              <a:rPr lang="sq-AL" sz="1400" kern="0" dirty="0">
                <a:solidFill>
                  <a:srgbClr val="000000"/>
                </a:solidFill>
                <a:effectLst/>
                <a:latin typeface="Times New Roman" panose="02020603050405020304" pitchFamily="18" charset="0"/>
                <a:ea typeface="Aptos" panose="020B0004020202020204" pitchFamily="34" charset="0"/>
              </a:rPr>
              <a:t>Në rast se kandidati përpunon të dhënat personale të mbledhura drejtpërdrejtë nga zgjedhësit për qëllime të tregtimit të drejtpërdrejtë nëpërmjet subjekteve të treta, duhet të lidhet kontrata e përpunimit (outsourcing) bazuar në Udhëzimin Nr. 19, datë 03.08.2012. Zgjedhësit kanë të drejtë në çdo kohë të kërkojnë nga kandidati ndalimin e përpunimit të të dhënave sensitive dhe tregtimit të drejtpërdrejtë.</a:t>
            </a:r>
            <a:endParaRPr lang="en-US" sz="1400" kern="100" dirty="0">
              <a:effectLst/>
              <a:latin typeface="Times New Roman" panose="02020603050405020304" pitchFamily="18" charset="0"/>
              <a:ea typeface="Aptos" panose="020B0004020202020204" pitchFamily="34" charset="0"/>
            </a:endParaRPr>
          </a:p>
          <a:p>
            <a:endParaRPr lang="en-US" sz="1400" dirty="0"/>
          </a:p>
        </p:txBody>
      </p:sp>
      <p:sp>
        <p:nvSpPr>
          <p:cNvPr id="5" name="Slide Number Placeholder 4">
            <a:extLst>
              <a:ext uri="{FF2B5EF4-FFF2-40B4-BE49-F238E27FC236}">
                <a16:creationId xmlns:a16="http://schemas.microsoft.com/office/drawing/2014/main" id="{9E184F3D-E011-264C-3105-D72D24DA1B46}"/>
              </a:ext>
            </a:extLst>
          </p:cNvPr>
          <p:cNvSpPr>
            <a:spLocks noGrp="1"/>
          </p:cNvSpPr>
          <p:nvPr>
            <p:ph type="sldNum" sz="quarter" idx="12"/>
          </p:nvPr>
        </p:nvSpPr>
        <p:spPr/>
        <p:txBody>
          <a:bodyPr/>
          <a:lstStyle/>
          <a:p>
            <a:fld id="{B5CEABB6-07DC-46E8-9B57-56EC44A396E5}" type="slidenum">
              <a:rPr lang="en-US" smtClean="0"/>
              <a:pPr/>
              <a:t>22</a:t>
            </a:fld>
            <a:endParaRPr lang="en-US" dirty="0"/>
          </a:p>
        </p:txBody>
      </p:sp>
      <p:sp>
        <p:nvSpPr>
          <p:cNvPr id="7" name="TextBox 6">
            <a:extLst>
              <a:ext uri="{FF2B5EF4-FFF2-40B4-BE49-F238E27FC236}">
                <a16:creationId xmlns:a16="http://schemas.microsoft.com/office/drawing/2014/main" id="{6780EA78-56CF-131C-5F22-86A2117F1F75}"/>
              </a:ext>
            </a:extLst>
          </p:cNvPr>
          <p:cNvSpPr txBox="1"/>
          <p:nvPr/>
        </p:nvSpPr>
        <p:spPr>
          <a:xfrm>
            <a:off x="762000" y="2072770"/>
            <a:ext cx="10863111" cy="721929"/>
          </a:xfrm>
          <a:prstGeom prst="rect">
            <a:avLst/>
          </a:prstGeom>
          <a:noFill/>
        </p:spPr>
        <p:txBody>
          <a:bodyPr wrap="square">
            <a:spAutoFit/>
          </a:bodyPr>
          <a:lstStyle/>
          <a:p>
            <a:pPr marL="0" marR="0" algn="just">
              <a:lnSpc>
                <a:spcPct val="115000"/>
              </a:lnSpc>
              <a:spcBef>
                <a:spcPts val="600"/>
              </a:spcBef>
              <a:spcAft>
                <a:spcPts val="600"/>
              </a:spcAft>
            </a:pPr>
            <a:r>
              <a:rPr lang="sq-AL" sz="1400" kern="0" dirty="0">
                <a:effectLst/>
                <a:latin typeface="Times New Roman" panose="02020603050405020304" pitchFamily="18" charset="0"/>
                <a:ea typeface="Yu Gothic" panose="020B0400000000000000" pitchFamily="34" charset="-128"/>
              </a:rPr>
              <a:t>Përpunimi i të dhënave personale të zgjedhësve, legjitimohet, kur kjo kryhet në dy mënyra:</a:t>
            </a:r>
            <a:endParaRPr lang="en-US" sz="1400" kern="100" dirty="0">
              <a:effectLst/>
              <a:latin typeface="Times New Roman" panose="02020603050405020304" pitchFamily="18" charset="0"/>
              <a:ea typeface="Aptos" panose="020B0004020202020204" pitchFamily="34" charset="0"/>
            </a:endParaRPr>
          </a:p>
          <a:p>
            <a:pPr marL="342900" marR="0" lvl="0" indent="-342900" algn="l">
              <a:lnSpc>
                <a:spcPct val="115000"/>
              </a:lnSpc>
              <a:spcBef>
                <a:spcPts val="600"/>
              </a:spcBef>
              <a:spcAft>
                <a:spcPts val="600"/>
              </a:spcAft>
              <a:buFont typeface="+mj-lt"/>
              <a:buAutoNum type="alphaLcParenR"/>
            </a:pPr>
            <a:r>
              <a:rPr lang="en-US" sz="1400" i="1" kern="0" dirty="0">
                <a:latin typeface="Times New Roman" panose="02020603050405020304" pitchFamily="18" charset="0"/>
                <a:ea typeface="Yu Gothic" panose="020B0400000000000000" pitchFamily="34" charset="-128"/>
              </a:rPr>
              <a:t>N</a:t>
            </a:r>
            <a:r>
              <a:rPr lang="sq-AL" sz="1400" i="1" kern="0" dirty="0">
                <a:effectLst/>
                <a:latin typeface="Times New Roman" panose="02020603050405020304" pitchFamily="18" charset="0"/>
                <a:ea typeface="Yu Gothic" panose="020B0400000000000000" pitchFamily="34" charset="-128"/>
              </a:rPr>
              <a:t>ëse zgjedhësi ka dhënë pëlqimin për përpunimin e të dhënave</a:t>
            </a:r>
            <a:endParaRPr lang="en-US" sz="1400" kern="100" dirty="0">
              <a:effectLst/>
              <a:latin typeface="Times New Roman" panose="02020603050405020304" pitchFamily="18" charset="0"/>
              <a:ea typeface="Aptos" panose="020B0004020202020204" pitchFamily="34" charset="0"/>
            </a:endParaRPr>
          </a:p>
        </p:txBody>
      </p:sp>
      <p:pic>
        <p:nvPicPr>
          <p:cNvPr id="8" name="Picture 7">
            <a:extLst>
              <a:ext uri="{FF2B5EF4-FFF2-40B4-BE49-F238E27FC236}">
                <a16:creationId xmlns:a16="http://schemas.microsoft.com/office/drawing/2014/main" id="{E85CBC79-E04A-5196-2E30-C0A7C350E939}"/>
              </a:ext>
            </a:extLst>
          </p:cNvPr>
          <p:cNvPicPr>
            <a:picLocks noChangeAspect="1"/>
          </p:cNvPicPr>
          <p:nvPr/>
        </p:nvPicPr>
        <p:blipFill>
          <a:blip r:embed="rId2"/>
          <a:stretch>
            <a:fillRect/>
          </a:stretch>
        </p:blipFill>
        <p:spPr>
          <a:xfrm>
            <a:off x="2656021" y="144782"/>
            <a:ext cx="7218290" cy="1463167"/>
          </a:xfrm>
          <a:prstGeom prst="rect">
            <a:avLst/>
          </a:prstGeom>
        </p:spPr>
      </p:pic>
    </p:spTree>
    <p:extLst>
      <p:ext uri="{BB962C8B-B14F-4D97-AF65-F5344CB8AC3E}">
        <p14:creationId xmlns:p14="http://schemas.microsoft.com/office/powerpoint/2010/main" val="3635214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D3131-B0C8-24C1-F4F1-238FB862C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48C93-E186-ED3E-F3E4-4EF6BC6DC988}"/>
              </a:ext>
            </a:extLst>
          </p:cNvPr>
          <p:cNvSpPr>
            <a:spLocks noGrp="1"/>
          </p:cNvSpPr>
          <p:nvPr>
            <p:ph type="title"/>
          </p:nvPr>
        </p:nvSpPr>
        <p:spPr>
          <a:xfrm>
            <a:off x="762000" y="1172751"/>
            <a:ext cx="10668000" cy="1325563"/>
          </a:xfrm>
        </p:spPr>
        <p:txBody>
          <a:bodyPr>
            <a:normAutofit fontScale="90000"/>
          </a:bodyPr>
          <a:lstStyle/>
          <a:p>
            <a:pPr algn="ctr"/>
            <a:r>
              <a:rPr lang="sq-AL" sz="2400" kern="0" dirty="0">
                <a:effectLst/>
                <a:latin typeface="Times New Roman" panose="02020603050405020304" pitchFamily="18" charset="0"/>
                <a:ea typeface="Yu Gothic" panose="020B0400000000000000" pitchFamily="34" charset="-128"/>
              </a:rPr>
              <a:t>të dhëna</a:t>
            </a:r>
            <a:r>
              <a:rPr lang="en-US" sz="2400" kern="0" dirty="0">
                <a:effectLst/>
                <a:latin typeface="Times New Roman" panose="02020603050405020304" pitchFamily="18" charset="0"/>
                <a:ea typeface="Yu Gothic" panose="020B0400000000000000" pitchFamily="34" charset="-128"/>
              </a:rPr>
              <a:t>t </a:t>
            </a:r>
            <a:r>
              <a:rPr lang="sq-AL" sz="2400" kern="0" dirty="0">
                <a:effectLst/>
                <a:latin typeface="Times New Roman" panose="02020603050405020304" pitchFamily="18" charset="0"/>
                <a:ea typeface="Yu Gothic" panose="020B0400000000000000" pitchFamily="34" charset="-128"/>
              </a:rPr>
              <a:t>personale të zgjedhësve</a:t>
            </a:r>
            <a:br>
              <a:rPr lang="en-US" sz="2400" kern="0" dirty="0">
                <a:effectLst/>
                <a:latin typeface="Times New Roman" panose="02020603050405020304" pitchFamily="18" charset="0"/>
                <a:ea typeface="Yu Gothic" panose="020B0400000000000000" pitchFamily="34" charset="-128"/>
              </a:rPr>
            </a:br>
            <a:br>
              <a:rPr lang="en-US" sz="2400" kern="0" dirty="0">
                <a:effectLst/>
                <a:latin typeface="Times New Roman" panose="02020603050405020304" pitchFamily="18" charset="0"/>
                <a:ea typeface="Yu Gothic" panose="020B0400000000000000" pitchFamily="34" charset="-128"/>
              </a:rPr>
            </a:br>
            <a:r>
              <a:rPr lang="en-US" sz="1800" b="1" kern="100" dirty="0">
                <a:effectLst/>
                <a:latin typeface="Times New Roman" panose="02020603050405020304" pitchFamily="18" charset="0"/>
                <a:ea typeface="Aptos" panose="020B0004020202020204" pitchFamily="34" charset="0"/>
              </a:rPr>
              <a:t>DHËNIA E PËLQIMIT </a:t>
            </a:r>
            <a:br>
              <a:rPr lang="en-US" sz="1800" kern="100" dirty="0">
                <a:effectLst/>
                <a:latin typeface="Times New Roman" panose="02020603050405020304" pitchFamily="18" charset="0"/>
                <a:ea typeface="Aptos" panose="020B0004020202020204" pitchFamily="34" charset="0"/>
              </a:rPr>
            </a:br>
            <a:endParaRPr lang="en-US" sz="2400" dirty="0"/>
          </a:p>
        </p:txBody>
      </p:sp>
      <p:sp>
        <p:nvSpPr>
          <p:cNvPr id="3" name="Text Placeholder 2">
            <a:extLst>
              <a:ext uri="{FF2B5EF4-FFF2-40B4-BE49-F238E27FC236}">
                <a16:creationId xmlns:a16="http://schemas.microsoft.com/office/drawing/2014/main" id="{8114DD38-1439-C041-CCB2-E1ADFFDFA31A}"/>
              </a:ext>
            </a:extLst>
          </p:cNvPr>
          <p:cNvSpPr>
            <a:spLocks noGrp="1"/>
          </p:cNvSpPr>
          <p:nvPr>
            <p:ph type="body" sz="quarter" idx="13"/>
          </p:nvPr>
        </p:nvSpPr>
        <p:spPr>
          <a:xfrm>
            <a:off x="709583" y="3090932"/>
            <a:ext cx="5027258" cy="3737541"/>
          </a:xfrm>
        </p:spPr>
        <p:txBody>
          <a:bodyPr>
            <a:noAutofit/>
          </a:bodyPr>
          <a:lstStyle/>
          <a:p>
            <a:pPr marL="0" marR="0" indent="0" algn="just">
              <a:lnSpc>
                <a:spcPct val="115000"/>
              </a:lnSpc>
              <a:spcBef>
                <a:spcPts val="600"/>
              </a:spcBef>
              <a:spcAft>
                <a:spcPts val="600"/>
              </a:spcAft>
              <a:buNone/>
            </a:pPr>
            <a:r>
              <a:rPr lang="sq-AL" sz="1400" kern="0" dirty="0">
                <a:effectLst/>
                <a:latin typeface="Times New Roman" panose="02020603050405020304" pitchFamily="18" charset="0"/>
                <a:ea typeface="Yu Gothic" panose="020B0400000000000000" pitchFamily="34" charset="-128"/>
              </a:rPr>
              <a:t>Kur subjektet zgjedhore</a:t>
            </a:r>
            <a:r>
              <a:rPr lang="en-US" sz="1400" kern="0" dirty="0">
                <a:effectLst/>
                <a:latin typeface="Times New Roman" panose="02020603050405020304" pitchFamily="18" charset="0"/>
                <a:ea typeface="Yu Gothic" panose="020B0400000000000000" pitchFamily="34" charset="-128"/>
              </a:rPr>
              <a:t> </a:t>
            </a:r>
            <a:r>
              <a:rPr lang="en-US" sz="1400" kern="0" dirty="0" err="1">
                <a:effectLst/>
                <a:latin typeface="Times New Roman" panose="02020603050405020304" pitchFamily="18" charset="0"/>
                <a:ea typeface="Yu Gothic" panose="020B0400000000000000" pitchFamily="34" charset="-128"/>
              </a:rPr>
              <a:t>kryejn</a:t>
            </a:r>
            <a:r>
              <a:rPr lang="sq-AL" sz="1400" kern="0" dirty="0">
                <a:effectLst/>
                <a:latin typeface="Times New Roman" panose="02020603050405020304" pitchFamily="18" charset="0"/>
                <a:ea typeface="Yu Gothic" panose="020B0400000000000000" pitchFamily="34" charset="-128"/>
              </a:rPr>
              <a:t>ë përpunimin e të dhënave personale të mbledhura nga kryetari i njësisë së qeverisjes vendore përkatëse dhe/ose Drejtoria e Përgjithshme e Gjendjes Civile, në çdo rast arsye</a:t>
            </a:r>
            <a:r>
              <a:rPr lang="en-US" sz="1400" kern="0" dirty="0">
                <a:effectLst/>
                <a:latin typeface="Times New Roman" panose="02020603050405020304" pitchFamily="18" charset="0"/>
                <a:ea typeface="Yu Gothic" panose="020B0400000000000000" pitchFamily="34" charset="-128"/>
              </a:rPr>
              <a:t>ja</a:t>
            </a:r>
            <a:r>
              <a:rPr lang="sq-AL" sz="1400" kern="0" dirty="0">
                <a:effectLst/>
                <a:latin typeface="Times New Roman" panose="02020603050405020304" pitchFamily="18" charset="0"/>
                <a:ea typeface="Yu Gothic" panose="020B0400000000000000" pitchFamily="34" charset="-128"/>
              </a:rPr>
              <a:t> legjitime duhet t’u bëhet e njohur zgjedhësve</a:t>
            </a:r>
            <a:r>
              <a:rPr lang="sq-AL" sz="1400" kern="0" baseline="30000" dirty="0">
                <a:effectLst/>
                <a:latin typeface="Times New Roman" panose="02020603050405020304" pitchFamily="18" charset="0"/>
                <a:ea typeface="Yu Gothic" panose="020B0400000000000000" pitchFamily="34" charset="-128"/>
              </a:rPr>
              <a:t>.</a:t>
            </a:r>
            <a:endParaRPr lang="en-US" sz="1400" kern="100" baseline="30000" dirty="0">
              <a:latin typeface="Times New Roman" panose="02020603050405020304" pitchFamily="18" charset="0"/>
              <a:ea typeface="Yu Gothic" panose="020B0400000000000000" pitchFamily="34" charset="-128"/>
            </a:endParaRPr>
          </a:p>
          <a:p>
            <a:pPr marL="0" marR="0" algn="just">
              <a:lnSpc>
                <a:spcPct val="115000"/>
              </a:lnSpc>
              <a:spcBef>
                <a:spcPts val="600"/>
              </a:spcBef>
              <a:spcAft>
                <a:spcPts val="600"/>
              </a:spcAft>
            </a:pPr>
            <a:r>
              <a:rPr lang="sq-AL" sz="1400" kern="0" cap="all" dirty="0">
                <a:effectLst/>
                <a:latin typeface="Times New Roman" panose="02020603050405020304" pitchFamily="18" charset="0"/>
                <a:ea typeface="Yu Gothic" panose="020B0400000000000000" pitchFamily="34" charset="-128"/>
              </a:rPr>
              <a:t>ç</a:t>
            </a:r>
            <a:r>
              <a:rPr lang="sq-AL" sz="1400" kern="0" dirty="0">
                <a:effectLst/>
                <a:latin typeface="Times New Roman" panose="02020603050405020304" pitchFamily="18" charset="0"/>
                <a:ea typeface="Yu Gothic" panose="020B0400000000000000" pitchFamily="34" charset="-128"/>
              </a:rPr>
              <a:t>do kandidat i regjistruar pranë KQZ i cili do të përpunojë të dhëna personale të zgjedhësve për qëllime të fushatës zgjedhore, detyrohet:</a:t>
            </a:r>
            <a:r>
              <a:rPr lang="en-US" sz="1400" kern="0" dirty="0">
                <a:effectLst/>
                <a:latin typeface="Times New Roman" panose="02020603050405020304" pitchFamily="18" charset="0"/>
                <a:ea typeface="Yu Gothic" panose="020B0400000000000000" pitchFamily="34" charset="-128"/>
              </a:rPr>
              <a:t> </a:t>
            </a:r>
            <a:endParaRPr lang="en-US" sz="1400" kern="100" dirty="0">
              <a:effectLst/>
              <a:latin typeface="Times New Roman" panose="02020603050405020304" pitchFamily="18" charset="0"/>
              <a:ea typeface="Aptos" panose="020B0004020202020204" pitchFamily="34" charset="0"/>
            </a:endParaRPr>
          </a:p>
          <a:p>
            <a:pPr>
              <a:lnSpc>
                <a:spcPct val="115000"/>
              </a:lnSpc>
              <a:spcBef>
                <a:spcPts val="600"/>
              </a:spcBef>
              <a:spcAft>
                <a:spcPts val="600"/>
              </a:spcAft>
            </a:pPr>
            <a:r>
              <a:rPr lang="sq-AL" sz="1400" kern="0" dirty="0">
                <a:solidFill>
                  <a:srgbClr val="000000"/>
                </a:solidFill>
                <a:effectLst/>
                <a:latin typeface="Times New Roman" panose="02020603050405020304" pitchFamily="18" charset="0"/>
                <a:ea typeface="Aptos" panose="020B0004020202020204" pitchFamily="34" charset="0"/>
              </a:rPr>
              <a:t>t’i mbledhë të dhënat personale drejtpërdrejtë nga zgjedhësit, </a:t>
            </a:r>
            <a:endParaRPr lang="en-US" sz="1400" kern="1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sq-AL" sz="1400" kern="0" dirty="0">
                <a:solidFill>
                  <a:srgbClr val="000000"/>
                </a:solidFill>
                <a:effectLst/>
                <a:latin typeface="Times New Roman" panose="02020603050405020304" pitchFamily="18" charset="0"/>
                <a:ea typeface="Aptos" panose="020B0004020202020204" pitchFamily="34" charset="0"/>
              </a:rPr>
              <a:t>duke siguruar që këta të fundit janë informuar për:</a:t>
            </a:r>
            <a:endParaRPr lang="en-US" sz="1400" kern="100" dirty="0">
              <a:effectLst/>
              <a:latin typeface="Times New Roman" panose="02020603050405020304" pitchFamily="18" charset="0"/>
              <a:ea typeface="Times New Roman" panose="02020603050405020304" pitchFamily="18" charset="0"/>
            </a:endParaRPr>
          </a:p>
          <a:p>
            <a:pPr marR="0" indent="0" algn="just">
              <a:lnSpc>
                <a:spcPct val="115000"/>
              </a:lnSpc>
              <a:spcBef>
                <a:spcPts val="600"/>
              </a:spcBef>
              <a:spcAft>
                <a:spcPts val="600"/>
              </a:spcAft>
              <a:buNone/>
            </a:pPr>
            <a:r>
              <a:rPr lang="sq-AL" sz="1400" kern="0" dirty="0">
                <a:solidFill>
                  <a:srgbClr val="000000"/>
                </a:solidFill>
                <a:effectLst/>
                <a:latin typeface="Times New Roman" panose="02020603050405020304" pitchFamily="18" charset="0"/>
                <a:ea typeface="Aptos" panose="020B0004020202020204" pitchFamily="34" charset="0"/>
              </a:rPr>
              <a:t>a. qëllimin e mbledhjes së të dhënave dhe</a:t>
            </a:r>
            <a:endParaRPr lang="en-US" sz="1400" kern="100" dirty="0">
              <a:effectLst/>
              <a:latin typeface="Times New Roman" panose="02020603050405020304" pitchFamily="18" charset="0"/>
              <a:ea typeface="Aptos" panose="020B0004020202020204" pitchFamily="34" charset="0"/>
            </a:endParaRPr>
          </a:p>
          <a:p>
            <a:pPr marR="0" indent="0" algn="just">
              <a:lnSpc>
                <a:spcPct val="115000"/>
              </a:lnSpc>
              <a:spcBef>
                <a:spcPts val="600"/>
              </a:spcBef>
              <a:spcAft>
                <a:spcPts val="600"/>
              </a:spcAft>
              <a:buNone/>
            </a:pPr>
            <a:r>
              <a:rPr lang="sq-AL" sz="1400" kern="0" dirty="0">
                <a:solidFill>
                  <a:srgbClr val="000000"/>
                </a:solidFill>
                <a:effectLst/>
                <a:latin typeface="Times New Roman" panose="02020603050405020304" pitchFamily="18" charset="0"/>
                <a:ea typeface="Aptos" panose="020B0004020202020204" pitchFamily="34" charset="0"/>
              </a:rPr>
              <a:t>b. për mënyrën e përdorimit të tyre</a:t>
            </a:r>
            <a:r>
              <a:rPr lang="sq-AL" sz="1400" kern="0" baseline="30000" dirty="0">
                <a:solidFill>
                  <a:srgbClr val="000000"/>
                </a:solidFill>
                <a:effectLst/>
                <a:latin typeface="Times New Roman" panose="02020603050405020304" pitchFamily="18" charset="0"/>
                <a:ea typeface="Aptos" panose="020B0004020202020204" pitchFamily="34" charset="0"/>
              </a:rPr>
              <a:t>.</a:t>
            </a:r>
            <a:endParaRPr lang="en-US" sz="1400" kern="100" dirty="0">
              <a:effectLst/>
              <a:latin typeface="Times New Roman" panose="02020603050405020304" pitchFamily="18" charset="0"/>
              <a:ea typeface="Aptos" panose="020B0004020202020204" pitchFamily="34" charset="0"/>
            </a:endParaRPr>
          </a:p>
          <a:p>
            <a:endParaRPr lang="en-US" sz="1200" dirty="0"/>
          </a:p>
        </p:txBody>
      </p:sp>
      <p:sp>
        <p:nvSpPr>
          <p:cNvPr id="4" name="Table Placeholder 3">
            <a:extLst>
              <a:ext uri="{FF2B5EF4-FFF2-40B4-BE49-F238E27FC236}">
                <a16:creationId xmlns:a16="http://schemas.microsoft.com/office/drawing/2014/main" id="{43E0E751-DF08-F7EF-0BB2-EC782A83422B}"/>
              </a:ext>
            </a:extLst>
          </p:cNvPr>
          <p:cNvSpPr>
            <a:spLocks noGrp="1"/>
          </p:cNvSpPr>
          <p:nvPr>
            <p:ph type="tbl" sz="quarter" idx="14"/>
          </p:nvPr>
        </p:nvSpPr>
        <p:spPr>
          <a:xfrm>
            <a:off x="6003471" y="2859278"/>
            <a:ext cx="6188529" cy="3736975"/>
          </a:xfrm>
        </p:spPr>
        <p:txBody>
          <a:bodyPr>
            <a:normAutofit/>
          </a:bodyPr>
          <a:lstStyle/>
          <a:p>
            <a:pPr marL="0" marR="0" indent="0" algn="ctr">
              <a:lnSpc>
                <a:spcPct val="115000"/>
              </a:lnSpc>
              <a:spcBef>
                <a:spcPts val="600"/>
              </a:spcBef>
              <a:spcAft>
                <a:spcPts val="600"/>
              </a:spcAft>
              <a:buNone/>
            </a:pPr>
            <a:r>
              <a:rPr lang="it-IT" sz="1400" b="1" kern="0" dirty="0">
                <a:solidFill>
                  <a:srgbClr val="000000"/>
                </a:solidFill>
                <a:effectLst/>
                <a:latin typeface="Times New Roman" panose="02020603050405020304" pitchFamily="18" charset="0"/>
                <a:ea typeface="Aptos" panose="020B0004020202020204" pitchFamily="34" charset="0"/>
              </a:rPr>
              <a:t>Përdorimi i të dhënave personale:</a:t>
            </a:r>
            <a:endParaRPr lang="en-US" sz="1400" kern="100" dirty="0">
              <a:effectLst/>
              <a:latin typeface="Times New Roman" panose="02020603050405020304" pitchFamily="18" charset="0"/>
              <a:ea typeface="Aptos" panose="020B0004020202020204" pitchFamily="34" charset="0"/>
            </a:endParaRPr>
          </a:p>
          <a:p>
            <a:pPr marL="342900" marR="0" lvl="0" indent="-342900" algn="l">
              <a:lnSpc>
                <a:spcPct val="115000"/>
              </a:lnSpc>
              <a:spcBef>
                <a:spcPts val="600"/>
              </a:spcBef>
              <a:spcAft>
                <a:spcPts val="600"/>
              </a:spcAft>
              <a:buSzPts val="1000"/>
              <a:buFont typeface="Symbol" panose="05050102010706020507" pitchFamily="18" charset="2"/>
              <a:buChar char=""/>
              <a:tabLst>
                <a:tab pos="457200" algn="l"/>
              </a:tabLst>
            </a:pPr>
            <a:r>
              <a:rPr lang="it-IT" sz="1400" kern="0" dirty="0">
                <a:solidFill>
                  <a:srgbClr val="000000"/>
                </a:solidFill>
                <a:effectLst/>
                <a:latin typeface="Times New Roman" panose="02020603050405020304" pitchFamily="18" charset="0"/>
                <a:ea typeface="Aptos" panose="020B0004020202020204" pitchFamily="34" charset="0"/>
              </a:rPr>
              <a:t>Kandidatët mund të përdorin të dhënat personale të mbledhura nga lista e zgjedhësve vetëm për qëllime zgjedhore, si pjesë e aktiviteteve të fushatës zgjedhore.</a:t>
            </a:r>
            <a:endParaRPr lang="en-US" sz="1400" kern="100" dirty="0">
              <a:solidFill>
                <a:srgbClr val="000000"/>
              </a:solidFill>
              <a:effectLst/>
              <a:latin typeface="Times New Roman" panose="02020603050405020304" pitchFamily="18" charset="0"/>
              <a:ea typeface="Aptos" panose="020B0004020202020204" pitchFamily="34" charset="0"/>
            </a:endParaRPr>
          </a:p>
          <a:p>
            <a:pPr marL="342900" marR="0" lvl="0" indent="-342900" algn="l">
              <a:lnSpc>
                <a:spcPct val="115000"/>
              </a:lnSpc>
              <a:spcBef>
                <a:spcPts val="600"/>
              </a:spcBef>
              <a:spcAft>
                <a:spcPts val="600"/>
              </a:spcAft>
              <a:buSzPts val="1000"/>
              <a:buFont typeface="Symbol" panose="05050102010706020507" pitchFamily="18" charset="2"/>
              <a:buChar char=""/>
              <a:tabLst>
                <a:tab pos="457200" algn="l"/>
              </a:tabLst>
            </a:pPr>
            <a:r>
              <a:rPr lang="it-IT" sz="1400" kern="0" dirty="0">
                <a:solidFill>
                  <a:srgbClr val="000000"/>
                </a:solidFill>
                <a:effectLst/>
                <a:latin typeface="Times New Roman" panose="02020603050405020304" pitchFamily="18" charset="0"/>
                <a:ea typeface="Aptos" panose="020B0004020202020204" pitchFamily="34" charset="0"/>
              </a:rPr>
              <a:t>Të dhënat e listës zgjedhore nuk duhet të kombinohen me burime të tjera të dhënash personale për krijimin e profileve të zgjedhësve (profilizim), në mënyrë që të shmanget shënjestrimi i tyre për qëllime politike.</a:t>
            </a:r>
            <a:endParaRPr lang="en-US" sz="1400" dirty="0"/>
          </a:p>
        </p:txBody>
      </p:sp>
      <p:sp>
        <p:nvSpPr>
          <p:cNvPr id="5" name="Slide Number Placeholder 4">
            <a:extLst>
              <a:ext uri="{FF2B5EF4-FFF2-40B4-BE49-F238E27FC236}">
                <a16:creationId xmlns:a16="http://schemas.microsoft.com/office/drawing/2014/main" id="{7795606D-A9A5-E72A-C4EE-CC1456F5B8A0}"/>
              </a:ext>
            </a:extLst>
          </p:cNvPr>
          <p:cNvSpPr>
            <a:spLocks noGrp="1"/>
          </p:cNvSpPr>
          <p:nvPr>
            <p:ph type="sldNum" sz="quarter" idx="12"/>
          </p:nvPr>
        </p:nvSpPr>
        <p:spPr/>
        <p:txBody>
          <a:bodyPr/>
          <a:lstStyle/>
          <a:p>
            <a:fld id="{B5CEABB6-07DC-46E8-9B57-56EC44A396E5}" type="slidenum">
              <a:rPr lang="en-US" smtClean="0"/>
              <a:pPr/>
              <a:t>23</a:t>
            </a:fld>
            <a:endParaRPr lang="en-US" dirty="0"/>
          </a:p>
        </p:txBody>
      </p:sp>
      <p:sp>
        <p:nvSpPr>
          <p:cNvPr id="7" name="TextBox 6">
            <a:extLst>
              <a:ext uri="{FF2B5EF4-FFF2-40B4-BE49-F238E27FC236}">
                <a16:creationId xmlns:a16="http://schemas.microsoft.com/office/drawing/2014/main" id="{910BFDBA-33C6-5230-D654-0834543B7507}"/>
              </a:ext>
            </a:extLst>
          </p:cNvPr>
          <p:cNvSpPr txBox="1"/>
          <p:nvPr/>
        </p:nvSpPr>
        <p:spPr>
          <a:xfrm>
            <a:off x="833610" y="2046666"/>
            <a:ext cx="10863111" cy="721929"/>
          </a:xfrm>
          <a:prstGeom prst="rect">
            <a:avLst/>
          </a:prstGeom>
          <a:noFill/>
        </p:spPr>
        <p:txBody>
          <a:bodyPr wrap="square">
            <a:spAutoFit/>
          </a:bodyPr>
          <a:lstStyle/>
          <a:p>
            <a:pPr marL="0" marR="0" algn="just">
              <a:lnSpc>
                <a:spcPct val="115000"/>
              </a:lnSpc>
              <a:spcBef>
                <a:spcPts val="600"/>
              </a:spcBef>
              <a:spcAft>
                <a:spcPts val="600"/>
              </a:spcAft>
            </a:pPr>
            <a:r>
              <a:rPr lang="sq-AL" sz="1400" kern="0" dirty="0">
                <a:effectLst/>
                <a:latin typeface="Times New Roman" panose="02020603050405020304" pitchFamily="18" charset="0"/>
                <a:ea typeface="Yu Gothic" panose="020B0400000000000000" pitchFamily="34" charset="-128"/>
              </a:rPr>
              <a:t>Përpunimi i të dhënave personale të zgjedhësve, legjitimohet, kur kjo kryhet:</a:t>
            </a:r>
            <a:endParaRPr lang="en-US" sz="1400" kern="100" dirty="0">
              <a:effectLst/>
              <a:latin typeface="Times New Roman" panose="02020603050405020304" pitchFamily="18" charset="0"/>
              <a:ea typeface="Aptos" panose="020B0004020202020204" pitchFamily="34" charset="0"/>
            </a:endParaRPr>
          </a:p>
          <a:p>
            <a:pPr>
              <a:lnSpc>
                <a:spcPct val="115000"/>
              </a:lnSpc>
              <a:spcBef>
                <a:spcPts val="600"/>
              </a:spcBef>
              <a:spcAft>
                <a:spcPts val="600"/>
              </a:spcAft>
            </a:pPr>
            <a:r>
              <a:rPr lang="en-US" sz="1400" i="1" kern="0" dirty="0">
                <a:latin typeface="Times New Roman" panose="02020603050405020304" pitchFamily="18" charset="0"/>
                <a:ea typeface="Yu Gothic" panose="020B0400000000000000" pitchFamily="34" charset="-128"/>
              </a:rPr>
              <a:t>b) </a:t>
            </a:r>
            <a:r>
              <a:rPr lang="sq-AL" sz="1400" i="1" kern="0" dirty="0">
                <a:effectLst/>
                <a:latin typeface="Times New Roman" panose="02020603050405020304" pitchFamily="18" charset="0"/>
                <a:ea typeface="Yu Gothic" panose="020B0400000000000000" pitchFamily="34" charset="-128"/>
              </a:rPr>
              <a:t>në rastin e parashikuar nga Kodi Zgjedhor</a:t>
            </a:r>
            <a:r>
              <a:rPr lang="en-US" sz="1400" i="1" kern="0" dirty="0">
                <a:effectLst/>
                <a:latin typeface="Times New Roman" panose="02020603050405020304" pitchFamily="18" charset="0"/>
                <a:ea typeface="Yu Gothic" panose="020B0400000000000000" pitchFamily="34" charset="-128"/>
              </a:rPr>
              <a:t> (</a:t>
            </a:r>
            <a:r>
              <a:rPr lang="sq-AL" sz="1400" i="1" kern="0" dirty="0">
                <a:effectLst/>
                <a:latin typeface="Times New Roman" panose="02020603050405020304" pitchFamily="18" charset="0"/>
                <a:ea typeface="Yu Gothic" panose="020B0400000000000000" pitchFamily="34" charset="-128"/>
              </a:rPr>
              <a:t>në nenin 60 pika 1</a:t>
            </a:r>
            <a:r>
              <a:rPr lang="en-US" sz="1400" i="1" kern="0" dirty="0">
                <a:effectLst/>
                <a:latin typeface="Times New Roman" panose="02020603050405020304" pitchFamily="18" charset="0"/>
                <a:ea typeface="Yu Gothic" panose="020B0400000000000000" pitchFamily="34" charset="-128"/>
              </a:rPr>
              <a:t>)</a:t>
            </a:r>
            <a:r>
              <a:rPr lang="sq-AL" sz="1400" i="1" kern="0" dirty="0">
                <a:effectLst/>
                <a:latin typeface="Times New Roman" panose="02020603050405020304" pitchFamily="18" charset="0"/>
                <a:ea typeface="Yu Gothic" panose="020B0400000000000000" pitchFamily="34" charset="-128"/>
              </a:rPr>
              <a:t> </a:t>
            </a:r>
            <a:endParaRPr lang="en-US" sz="1400" i="1" kern="100" dirty="0">
              <a:effectLst/>
              <a:latin typeface="Times New Roman" panose="02020603050405020304" pitchFamily="18" charset="0"/>
              <a:ea typeface="Aptos" panose="020B0004020202020204" pitchFamily="34" charset="0"/>
            </a:endParaRPr>
          </a:p>
        </p:txBody>
      </p:sp>
      <p:pic>
        <p:nvPicPr>
          <p:cNvPr id="8" name="Picture 7">
            <a:extLst>
              <a:ext uri="{FF2B5EF4-FFF2-40B4-BE49-F238E27FC236}">
                <a16:creationId xmlns:a16="http://schemas.microsoft.com/office/drawing/2014/main" id="{83942DF9-0BF6-B1C4-F30A-9C0AC006D149}"/>
              </a:ext>
            </a:extLst>
          </p:cNvPr>
          <p:cNvPicPr>
            <a:picLocks noChangeAspect="1"/>
          </p:cNvPicPr>
          <p:nvPr/>
        </p:nvPicPr>
        <p:blipFill>
          <a:blip r:embed="rId2"/>
          <a:stretch>
            <a:fillRect/>
          </a:stretch>
        </p:blipFill>
        <p:spPr>
          <a:xfrm>
            <a:off x="2656021" y="144782"/>
            <a:ext cx="7218290" cy="1463167"/>
          </a:xfrm>
          <a:prstGeom prst="rect">
            <a:avLst/>
          </a:prstGeom>
        </p:spPr>
      </p:pic>
    </p:spTree>
    <p:extLst>
      <p:ext uri="{BB962C8B-B14F-4D97-AF65-F5344CB8AC3E}">
        <p14:creationId xmlns:p14="http://schemas.microsoft.com/office/powerpoint/2010/main" val="828869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C5B24-5051-C53B-E36C-11E3C6EE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7D946A-F9E4-6793-57B9-85A6D65D50E0}"/>
              </a:ext>
            </a:extLst>
          </p:cNvPr>
          <p:cNvSpPr>
            <a:spLocks noGrp="1"/>
          </p:cNvSpPr>
          <p:nvPr>
            <p:ph type="title"/>
          </p:nvPr>
        </p:nvSpPr>
        <p:spPr>
          <a:xfrm>
            <a:off x="1552574" y="1386350"/>
            <a:ext cx="9866540" cy="1358140"/>
          </a:xfrm>
        </p:spPr>
        <p:txBody>
          <a:bodyPr>
            <a:normAutofit/>
          </a:bodyPr>
          <a:lstStyle/>
          <a:p>
            <a:pPr marL="0" marR="0" algn="ctr">
              <a:lnSpc>
                <a:spcPct val="115000"/>
              </a:lnSpc>
              <a:spcBef>
                <a:spcPts val="60"/>
              </a:spcBef>
              <a:spcAft>
                <a:spcPts val="60"/>
              </a:spcAft>
            </a:pPr>
            <a:r>
              <a:rPr lang="en-US" sz="3800" b="1" kern="100" dirty="0">
                <a:effectLst/>
                <a:latin typeface="Times New Roman" panose="02020603050405020304" pitchFamily="18" charset="0"/>
                <a:ea typeface="Aptos" panose="020B0004020202020204" pitchFamily="34" charset="0"/>
              </a:rPr>
              <a:t>LISTA E ZGJEDHËSVE </a:t>
            </a:r>
            <a:endParaRPr lang="en-US" sz="3800" kern="100" dirty="0">
              <a:effectLst/>
              <a:latin typeface="Times New Roman" panose="02020603050405020304" pitchFamily="18" charset="0"/>
              <a:ea typeface="Aptos" panose="020B0004020202020204" pitchFamily="34" charset="0"/>
            </a:endParaRPr>
          </a:p>
        </p:txBody>
      </p:sp>
      <p:sp>
        <p:nvSpPr>
          <p:cNvPr id="3" name="Content Placeholder 2">
            <a:extLst>
              <a:ext uri="{FF2B5EF4-FFF2-40B4-BE49-F238E27FC236}">
                <a16:creationId xmlns:a16="http://schemas.microsoft.com/office/drawing/2014/main" id="{4C261879-61BD-2897-4B75-E29478044266}"/>
              </a:ext>
            </a:extLst>
          </p:cNvPr>
          <p:cNvSpPr>
            <a:spLocks noGrp="1"/>
          </p:cNvSpPr>
          <p:nvPr>
            <p:ph sz="half" idx="15"/>
          </p:nvPr>
        </p:nvSpPr>
        <p:spPr>
          <a:xfrm>
            <a:off x="1474711" y="2339572"/>
            <a:ext cx="9944403" cy="3400506"/>
          </a:xfrm>
        </p:spPr>
        <p:txBody>
          <a:bodyPr>
            <a:normAutofit lnSpcReduction="10000"/>
          </a:bodyPr>
          <a:lstStyle/>
          <a:p>
            <a:pPr marL="0" marR="0" algn="just">
              <a:lnSpc>
                <a:spcPct val="115000"/>
              </a:lnSpc>
              <a:spcBef>
                <a:spcPts val="60"/>
              </a:spcBef>
              <a:spcAft>
                <a:spcPts val="60"/>
              </a:spcAft>
            </a:pPr>
            <a:r>
              <a:rPr lang="en-US" sz="1800" b="1" kern="100" dirty="0">
                <a:effectLst/>
                <a:latin typeface="Times New Roman" panose="02020603050405020304" pitchFamily="18" charset="0"/>
                <a:ea typeface="Aptos" panose="020B0004020202020204" pitchFamily="34" charset="0"/>
              </a:rPr>
              <a:t> </a:t>
            </a:r>
            <a:endParaRPr lang="en-US" sz="1800" kern="100" dirty="0">
              <a:effectLst/>
              <a:latin typeface="Times New Roman" panose="02020603050405020304" pitchFamily="18" charset="0"/>
              <a:ea typeface="Aptos" panose="020B0004020202020204" pitchFamily="34" charset="0"/>
            </a:endParaRPr>
          </a:p>
          <a:p>
            <a:pPr marL="342900" marR="0" lvl="0" indent="-342900" algn="just">
              <a:lnSpc>
                <a:spcPct val="115000"/>
              </a:lnSpc>
              <a:spcBef>
                <a:spcPts val="60"/>
              </a:spcBef>
              <a:buFont typeface="Symbol" panose="05050102010706020507" pitchFamily="18" charset="2"/>
              <a:buChar char=""/>
            </a:pPr>
            <a:r>
              <a:rPr lang="en-US" sz="1800" kern="0" dirty="0" err="1">
                <a:effectLst/>
                <a:latin typeface="Times New Roman" panose="02020603050405020304" pitchFamily="18" charset="0"/>
                <a:ea typeface="Times New Roman" panose="02020603050405020304" pitchFamily="18" charset="0"/>
              </a:rPr>
              <a:t>Kandidati</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mund</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përdorë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dhënat</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personale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mbledhura</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nga</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lista</a:t>
            </a:r>
            <a:r>
              <a:rPr lang="en-US" sz="1800" kern="0" dirty="0">
                <a:effectLst/>
                <a:latin typeface="Times New Roman" panose="02020603050405020304" pitchFamily="18" charset="0"/>
                <a:ea typeface="Times New Roman" panose="02020603050405020304" pitchFamily="18" charset="0"/>
              </a:rPr>
              <a:t> e </a:t>
            </a:r>
            <a:r>
              <a:rPr lang="en-US" sz="1800" kern="0" dirty="0" err="1">
                <a:effectLst/>
                <a:latin typeface="Times New Roman" panose="02020603050405020304" pitchFamily="18" charset="0"/>
                <a:ea typeface="Times New Roman" panose="02020603050405020304" pitchFamily="18" charset="0"/>
              </a:rPr>
              <a:t>zgjedhësve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vetëm</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për</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qëllime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zgjedhore</a:t>
            </a:r>
            <a:r>
              <a:rPr lang="en-US" sz="1800" kern="0" dirty="0">
                <a:effectLst/>
                <a:latin typeface="Times New Roman" panose="02020603050405020304" pitchFamily="18" charset="0"/>
                <a:ea typeface="Times New Roman" panose="02020603050405020304" pitchFamily="18" charset="0"/>
              </a:rPr>
              <a:t>.</a:t>
            </a:r>
            <a:endParaRPr lang="en-US" sz="1800" kern="100" dirty="0">
              <a:effectLst/>
              <a:latin typeface="Times New Roman" panose="02020603050405020304" pitchFamily="18" charset="0"/>
              <a:ea typeface="Aptos" panose="020B0004020202020204" pitchFamily="34" charset="0"/>
            </a:endParaRPr>
          </a:p>
          <a:p>
            <a:pPr marL="342900" marR="0" lvl="0" indent="-342900" algn="l">
              <a:lnSpc>
                <a:spcPct val="115000"/>
              </a:lnSpc>
              <a:buFont typeface="Symbol" panose="05050102010706020507" pitchFamily="18" charset="2"/>
              <a:buChar char=""/>
            </a:pPr>
            <a:r>
              <a:rPr lang="en-US" sz="1800" kern="0" dirty="0" err="1">
                <a:effectLst/>
                <a:latin typeface="Times New Roman" panose="02020603050405020304" pitchFamily="18" charset="0"/>
                <a:ea typeface="Times New Roman" panose="02020603050405020304" pitchFamily="18" charset="0"/>
              </a:rPr>
              <a:t>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dhënat</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nga</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lista</a:t>
            </a:r>
            <a:r>
              <a:rPr lang="en-US" sz="1800" kern="0" dirty="0">
                <a:effectLst/>
                <a:latin typeface="Times New Roman" panose="02020603050405020304" pitchFamily="18" charset="0"/>
                <a:ea typeface="Times New Roman" panose="02020603050405020304" pitchFamily="18" charset="0"/>
              </a:rPr>
              <a:t> e </a:t>
            </a:r>
            <a:r>
              <a:rPr lang="en-US" sz="1800" kern="0" dirty="0" err="1">
                <a:effectLst/>
                <a:latin typeface="Times New Roman" panose="02020603050405020304" pitchFamily="18" charset="0"/>
                <a:ea typeface="Times New Roman" panose="02020603050405020304" pitchFamily="18" charset="0"/>
              </a:rPr>
              <a:t>zgjedhësve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nuk</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duhet</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kombinohen</a:t>
            </a:r>
            <a:r>
              <a:rPr lang="en-US" sz="1800" kern="0" dirty="0">
                <a:effectLst/>
                <a:latin typeface="Times New Roman" panose="02020603050405020304" pitchFamily="18" charset="0"/>
                <a:ea typeface="Times New Roman" panose="02020603050405020304" pitchFamily="18" charset="0"/>
              </a:rPr>
              <a:t> me </a:t>
            </a:r>
            <a:r>
              <a:rPr lang="en-US" sz="1800" kern="0" dirty="0" err="1">
                <a:effectLst/>
                <a:latin typeface="Times New Roman" panose="02020603050405020304" pitchFamily="18" charset="0"/>
                <a:ea typeface="Times New Roman" panose="02020603050405020304" pitchFamily="18" charset="0"/>
              </a:rPr>
              <a:t>burime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tjera</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dhënash</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personale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për</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krijimin</a:t>
            </a:r>
            <a:r>
              <a:rPr lang="en-US" sz="1800" kern="0" dirty="0">
                <a:effectLst/>
                <a:latin typeface="Times New Roman" panose="02020603050405020304" pitchFamily="18" charset="0"/>
                <a:ea typeface="Times New Roman" panose="02020603050405020304" pitchFamily="18" charset="0"/>
              </a:rPr>
              <a:t> e </a:t>
            </a:r>
            <a:r>
              <a:rPr lang="en-US" sz="1800" kern="0" dirty="0" err="1">
                <a:effectLst/>
                <a:latin typeface="Times New Roman" panose="02020603050405020304" pitchFamily="18" charset="0"/>
                <a:ea typeface="Times New Roman" panose="02020603050405020304" pitchFamily="18" charset="0"/>
              </a:rPr>
              <a:t>profileve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zgjedhësve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dhe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shënjestrimin</a:t>
            </a:r>
            <a:r>
              <a:rPr lang="en-US" sz="1800" kern="0" dirty="0">
                <a:effectLst/>
                <a:latin typeface="Times New Roman" panose="02020603050405020304" pitchFamily="18" charset="0"/>
                <a:ea typeface="Times New Roman" panose="02020603050405020304" pitchFamily="18" charset="0"/>
              </a:rPr>
              <a:t> e </a:t>
            </a:r>
            <a:r>
              <a:rPr lang="en-US" sz="1800" kern="0" dirty="0" err="1">
                <a:effectLst/>
                <a:latin typeface="Times New Roman" panose="02020603050405020304" pitchFamily="18" charset="0"/>
                <a:ea typeface="Times New Roman" panose="02020603050405020304" pitchFamily="18" charset="0"/>
              </a:rPr>
              <a:t>tyre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pasi</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kjo</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mund</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ndikojë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në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bindjet</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politike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tyre</a:t>
            </a:r>
            <a:r>
              <a:rPr lang="en-US" sz="1800" kern="0" dirty="0">
                <a:effectLst/>
                <a:latin typeface="Times New Roman" panose="02020603050405020304" pitchFamily="18" charset="0"/>
                <a:ea typeface="Times New Roman" panose="02020603050405020304" pitchFamily="18" charset="0"/>
              </a:rPr>
              <a:t>.</a:t>
            </a:r>
            <a:endParaRPr lang="en-US" sz="1800" kern="100" dirty="0">
              <a:effectLst/>
              <a:latin typeface="Times New Roman" panose="02020603050405020304" pitchFamily="18" charset="0"/>
              <a:ea typeface="Aptos" panose="020B0004020202020204" pitchFamily="34" charset="0"/>
            </a:endParaRPr>
          </a:p>
          <a:p>
            <a:pPr marL="342900" marR="0" lvl="0" indent="-342900" algn="l">
              <a:lnSpc>
                <a:spcPct val="115000"/>
              </a:lnSpc>
              <a:buFont typeface="Symbol" panose="05050102010706020507" pitchFamily="18" charset="2"/>
              <a:buChar char=""/>
            </a:pPr>
            <a:r>
              <a:rPr lang="en-US" sz="1800" kern="0" dirty="0" err="1">
                <a:effectLst/>
                <a:latin typeface="Times New Roman" panose="02020603050405020304" pitchFamily="18" charset="0"/>
                <a:ea typeface="Times New Roman" panose="02020603050405020304" pitchFamily="18" charset="0"/>
              </a:rPr>
              <a:t>Nëse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kandidati</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delegon</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përpunimin</a:t>
            </a:r>
            <a:r>
              <a:rPr lang="en-US" sz="1800" kern="0" dirty="0">
                <a:effectLst/>
                <a:latin typeface="Times New Roman" panose="02020603050405020304" pitchFamily="18" charset="0"/>
                <a:ea typeface="Times New Roman" panose="02020603050405020304" pitchFamily="18" charset="0"/>
              </a:rPr>
              <a:t> e </a:t>
            </a:r>
            <a:r>
              <a:rPr lang="en-US" sz="1800" kern="0" dirty="0" err="1">
                <a:effectLst/>
                <a:latin typeface="Times New Roman" panose="02020603050405020304" pitchFamily="18" charset="0"/>
                <a:ea typeface="Times New Roman" panose="02020603050405020304" pitchFamily="18" charset="0"/>
              </a:rPr>
              <a:t>listës</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zgjedhore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tek</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një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subjekt</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i</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tretë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duhet</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lidhet</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një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kontratë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përpunimi</a:t>
            </a:r>
            <a:r>
              <a:rPr lang="en-US" sz="1800" kern="0" dirty="0">
                <a:effectLst/>
                <a:latin typeface="Times New Roman" panose="02020603050405020304" pitchFamily="18" charset="0"/>
                <a:ea typeface="Times New Roman" panose="02020603050405020304" pitchFamily="18" charset="0"/>
              </a:rPr>
              <a:t> (outsourcing), </a:t>
            </a:r>
            <a:r>
              <a:rPr lang="en-US" sz="1800" kern="0" dirty="0" err="1">
                <a:effectLst/>
                <a:latin typeface="Times New Roman" panose="02020603050405020304" pitchFamily="18" charset="0"/>
                <a:ea typeface="Times New Roman" panose="02020603050405020304" pitchFamily="18" charset="0"/>
              </a:rPr>
              <a:t>në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përputhje</a:t>
            </a:r>
            <a:r>
              <a:rPr lang="en-US" sz="1800" kern="0" dirty="0">
                <a:effectLst/>
                <a:latin typeface="Times New Roman" panose="02020603050405020304" pitchFamily="18" charset="0"/>
                <a:ea typeface="Times New Roman" panose="02020603050405020304" pitchFamily="18" charset="0"/>
              </a:rPr>
              <a:t> me </a:t>
            </a:r>
            <a:r>
              <a:rPr lang="en-US" sz="1800" kern="0" dirty="0" err="1">
                <a:effectLst/>
                <a:latin typeface="Times New Roman" panose="02020603050405020304" pitchFamily="18" charset="0"/>
                <a:ea typeface="Times New Roman" panose="02020603050405020304" pitchFamily="18" charset="0"/>
              </a:rPr>
              <a:t>Udhëzimin</a:t>
            </a:r>
            <a:r>
              <a:rPr lang="en-US" sz="1800" kern="0" dirty="0">
                <a:effectLst/>
                <a:latin typeface="Times New Roman" panose="02020603050405020304" pitchFamily="18" charset="0"/>
                <a:ea typeface="Times New Roman" panose="02020603050405020304" pitchFamily="18" charset="0"/>
              </a:rPr>
              <a:t> Nr. 19 </a:t>
            </a:r>
            <a:r>
              <a:rPr lang="en-US" sz="1800" kern="0" dirty="0" err="1">
                <a:effectLst/>
                <a:latin typeface="Times New Roman" panose="02020603050405020304" pitchFamily="18" charset="0"/>
                <a:ea typeface="Times New Roman" panose="02020603050405020304" pitchFamily="18" charset="0"/>
              </a:rPr>
              <a:t>të</a:t>
            </a:r>
            <a:r>
              <a:rPr lang="en-US" sz="1800" kern="0" dirty="0">
                <a:effectLst/>
                <a:latin typeface="Times New Roman" panose="02020603050405020304" pitchFamily="18" charset="0"/>
                <a:ea typeface="Times New Roman" panose="02020603050405020304" pitchFamily="18" charset="0"/>
              </a:rPr>
              <a:t> KDIMDP (03.08.2012).</a:t>
            </a:r>
            <a:endParaRPr lang="en-US" sz="1800" kern="100" dirty="0">
              <a:effectLst/>
              <a:latin typeface="Times New Roman" panose="02020603050405020304" pitchFamily="18" charset="0"/>
              <a:ea typeface="Aptos" panose="020B0004020202020204" pitchFamily="34" charset="0"/>
            </a:endParaRPr>
          </a:p>
          <a:p>
            <a:pPr marL="342900" marR="0" lvl="0" indent="-342900" algn="l">
              <a:lnSpc>
                <a:spcPct val="115000"/>
              </a:lnSpc>
              <a:spcAft>
                <a:spcPts val="60"/>
              </a:spcAft>
              <a:buFont typeface="Symbol" panose="05050102010706020507" pitchFamily="18" charset="2"/>
              <a:buChar char=""/>
            </a:pPr>
            <a:r>
              <a:rPr lang="en-US" sz="1800" kern="0" dirty="0" err="1">
                <a:effectLst/>
                <a:latin typeface="Times New Roman" panose="02020603050405020304" pitchFamily="18" charset="0"/>
                <a:ea typeface="Times New Roman" panose="02020603050405020304" pitchFamily="18" charset="0"/>
              </a:rPr>
              <a:t>Gjatë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fushatës</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zgjedhore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partia</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politike</a:t>
            </a:r>
            <a:r>
              <a:rPr lang="en-US" sz="1800" kern="0" dirty="0">
                <a:effectLst/>
                <a:latin typeface="Times New Roman" panose="02020603050405020304" pitchFamily="18" charset="0"/>
                <a:ea typeface="Times New Roman" panose="02020603050405020304" pitchFamily="18" charset="0"/>
              </a:rPr>
              <a:t>/</a:t>
            </a:r>
            <a:r>
              <a:rPr lang="en-US" sz="1800" kern="0" dirty="0" err="1">
                <a:effectLst/>
                <a:latin typeface="Times New Roman" panose="02020603050405020304" pitchFamily="18" charset="0"/>
                <a:ea typeface="Times New Roman" panose="02020603050405020304" pitchFamily="18" charset="0"/>
              </a:rPr>
              <a:t>kandidati</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mund</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përdorë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të</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dhënat</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personale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nga</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Regjistri</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Kombëtar</a:t>
            </a:r>
            <a:r>
              <a:rPr lang="en-US" sz="1800" kern="0" dirty="0">
                <a:effectLst/>
                <a:latin typeface="Times New Roman" panose="02020603050405020304" pitchFamily="18" charset="0"/>
                <a:ea typeface="Times New Roman" panose="02020603050405020304" pitchFamily="18" charset="0"/>
              </a:rPr>
              <a:t> Elektronik </a:t>
            </a:r>
            <a:r>
              <a:rPr lang="en-US" sz="1800" kern="0" dirty="0" err="1">
                <a:effectLst/>
                <a:latin typeface="Times New Roman" panose="02020603050405020304" pitchFamily="18" charset="0"/>
                <a:ea typeface="Times New Roman" panose="02020603050405020304" pitchFamily="18" charset="0"/>
              </a:rPr>
              <a:t>i</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Gjendjes</a:t>
            </a:r>
            <a:r>
              <a:rPr lang="en-US" sz="1800" kern="0" dirty="0">
                <a:effectLst/>
                <a:latin typeface="Times New Roman" panose="02020603050405020304" pitchFamily="18" charset="0"/>
                <a:ea typeface="Times New Roman" panose="02020603050405020304" pitchFamily="18" charset="0"/>
              </a:rPr>
              <a:t> Civile </a:t>
            </a:r>
            <a:r>
              <a:rPr lang="en-US" sz="1800" kern="0" dirty="0" err="1">
                <a:effectLst/>
                <a:latin typeface="Times New Roman" panose="02020603050405020304" pitchFamily="18" charset="0"/>
                <a:ea typeface="Times New Roman" panose="02020603050405020304" pitchFamily="18" charset="0"/>
              </a:rPr>
              <a:t>vetëm</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për</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qëllime</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zgjedhore</a:t>
            </a:r>
            <a:r>
              <a:rPr lang="en-US" sz="1800" kern="0" dirty="0">
                <a:effectLst/>
                <a:latin typeface="Times New Roman" panose="02020603050405020304" pitchFamily="18" charset="0"/>
                <a:ea typeface="Times New Roman" panose="02020603050405020304" pitchFamily="18" charset="0"/>
              </a:rPr>
              <a:t>.</a:t>
            </a:r>
            <a:endParaRPr lang="en-US" sz="1800" kern="100" dirty="0">
              <a:effectLst/>
              <a:latin typeface="Times New Roman" panose="02020603050405020304" pitchFamily="18" charset="0"/>
              <a:ea typeface="Aptos" panose="020B0004020202020204" pitchFamily="34" charset="0"/>
            </a:endParaRPr>
          </a:p>
        </p:txBody>
      </p:sp>
      <p:sp>
        <p:nvSpPr>
          <p:cNvPr id="5" name="Slide Number Placeholder 4">
            <a:extLst>
              <a:ext uri="{FF2B5EF4-FFF2-40B4-BE49-F238E27FC236}">
                <a16:creationId xmlns:a16="http://schemas.microsoft.com/office/drawing/2014/main" id="{9757FB07-88D6-EF7A-A1F1-9F2EF61F3654}"/>
              </a:ext>
            </a:extLst>
          </p:cNvPr>
          <p:cNvSpPr>
            <a:spLocks noGrp="1"/>
          </p:cNvSpPr>
          <p:nvPr>
            <p:ph type="sldNum" sz="quarter" idx="12"/>
          </p:nvPr>
        </p:nvSpPr>
        <p:spPr/>
        <p:txBody>
          <a:bodyPr/>
          <a:lstStyle/>
          <a:p>
            <a:fld id="{B5CEABB6-07DC-46E8-9B57-56EC44A396E5}" type="slidenum">
              <a:rPr lang="en-US" smtClean="0"/>
              <a:pPr/>
              <a:t>24</a:t>
            </a:fld>
            <a:endParaRPr lang="en-US" dirty="0"/>
          </a:p>
        </p:txBody>
      </p:sp>
      <p:pic>
        <p:nvPicPr>
          <p:cNvPr id="6" name="Picture 5">
            <a:extLst>
              <a:ext uri="{FF2B5EF4-FFF2-40B4-BE49-F238E27FC236}">
                <a16:creationId xmlns:a16="http://schemas.microsoft.com/office/drawing/2014/main" id="{6F70E032-6D13-CDE2-BF41-4A9426D6ADA7}"/>
              </a:ext>
            </a:extLst>
          </p:cNvPr>
          <p:cNvPicPr>
            <a:picLocks noChangeAspect="1"/>
          </p:cNvPicPr>
          <p:nvPr/>
        </p:nvPicPr>
        <p:blipFill>
          <a:blip r:embed="rId2"/>
          <a:stretch>
            <a:fillRect/>
          </a:stretch>
        </p:blipFill>
        <p:spPr>
          <a:xfrm>
            <a:off x="3529652" y="91015"/>
            <a:ext cx="7218290" cy="1463167"/>
          </a:xfrm>
          <a:prstGeom prst="rect">
            <a:avLst/>
          </a:prstGeom>
        </p:spPr>
      </p:pic>
    </p:spTree>
    <p:extLst>
      <p:ext uri="{BB962C8B-B14F-4D97-AF65-F5344CB8AC3E}">
        <p14:creationId xmlns:p14="http://schemas.microsoft.com/office/powerpoint/2010/main" val="2162586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63707-21B8-0061-D803-893C4032AA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88A09-132E-FC9F-4994-8F6CDD11045B}"/>
              </a:ext>
            </a:extLst>
          </p:cNvPr>
          <p:cNvSpPr>
            <a:spLocks noGrp="1"/>
          </p:cNvSpPr>
          <p:nvPr>
            <p:ph type="title"/>
          </p:nvPr>
        </p:nvSpPr>
        <p:spPr>
          <a:xfrm>
            <a:off x="1552574" y="1554182"/>
            <a:ext cx="9866540" cy="803551"/>
          </a:xfrm>
        </p:spPr>
        <p:txBody>
          <a:bodyPr>
            <a:normAutofit/>
          </a:bodyPr>
          <a:lstStyle/>
          <a:p>
            <a:pPr marL="0" marR="0" algn="ctr">
              <a:lnSpc>
                <a:spcPct val="115000"/>
              </a:lnSpc>
              <a:spcBef>
                <a:spcPts val="60"/>
              </a:spcBef>
              <a:spcAft>
                <a:spcPts val="60"/>
              </a:spcAft>
            </a:pPr>
            <a:r>
              <a:rPr lang="it-IT" sz="1800" b="1" kern="100" dirty="0">
                <a:effectLst/>
                <a:latin typeface="Times New Roman" panose="02020603050405020304" pitchFamily="18" charset="0"/>
                <a:ea typeface="Aptos" panose="020B0004020202020204" pitchFamily="34" charset="0"/>
              </a:rPr>
              <a:t>KONTAKTI ME AUTORITETET PËR MBROJTJEN E TË DHËNAVE</a:t>
            </a:r>
            <a:endParaRPr lang="en-US" sz="1800" kern="100" dirty="0">
              <a:effectLst/>
              <a:latin typeface="Times New Roman" panose="02020603050405020304" pitchFamily="18" charset="0"/>
              <a:ea typeface="Aptos" panose="020B0004020202020204" pitchFamily="34" charset="0"/>
            </a:endParaRPr>
          </a:p>
        </p:txBody>
      </p:sp>
      <p:sp>
        <p:nvSpPr>
          <p:cNvPr id="3" name="Content Placeholder 2">
            <a:extLst>
              <a:ext uri="{FF2B5EF4-FFF2-40B4-BE49-F238E27FC236}">
                <a16:creationId xmlns:a16="http://schemas.microsoft.com/office/drawing/2014/main" id="{7CB1AC7B-9B03-39C8-8E48-DC7AB6FB195A}"/>
              </a:ext>
            </a:extLst>
          </p:cNvPr>
          <p:cNvSpPr>
            <a:spLocks noGrp="1"/>
          </p:cNvSpPr>
          <p:nvPr>
            <p:ph sz="half" idx="15"/>
          </p:nvPr>
        </p:nvSpPr>
        <p:spPr>
          <a:xfrm>
            <a:off x="1552574" y="2481940"/>
            <a:ext cx="9944403" cy="3635831"/>
          </a:xfrm>
        </p:spPr>
        <p:txBody>
          <a:bodyPr>
            <a:normAutofit fontScale="85000" lnSpcReduction="10000"/>
          </a:bodyPr>
          <a:lstStyle/>
          <a:p>
            <a:pPr marL="0" marR="0" algn="ctr">
              <a:lnSpc>
                <a:spcPct val="115000"/>
              </a:lnSpc>
              <a:spcBef>
                <a:spcPts val="60"/>
              </a:spcBef>
              <a:spcAft>
                <a:spcPts val="60"/>
              </a:spcAft>
            </a:pPr>
            <a:r>
              <a:rPr lang="en-US" sz="1600" b="1" kern="100" dirty="0">
                <a:effectLst/>
                <a:latin typeface="Times New Roman" panose="02020603050405020304" pitchFamily="18" charset="0"/>
                <a:ea typeface="Aptos" panose="020B0004020202020204" pitchFamily="34" charset="0"/>
              </a:rPr>
              <a:t> </a:t>
            </a:r>
            <a:r>
              <a:rPr lang="sq-AL" sz="2100" b="1" kern="0" dirty="0">
                <a:effectLst/>
                <a:latin typeface="Times New Roman" panose="02020603050405020304" pitchFamily="18" charset="0"/>
                <a:ea typeface="Yu Gothic Light" panose="020B0300000000000000" pitchFamily="34" charset="-128"/>
              </a:rPr>
              <a:t>Roli i </a:t>
            </a:r>
            <a:r>
              <a:rPr lang="it-IT" sz="2100" b="1" kern="0" dirty="0">
                <a:effectLst/>
                <a:latin typeface="Times New Roman" panose="02020603050405020304" pitchFamily="18" charset="0"/>
                <a:ea typeface="Yu Gothic Light" panose="020B0300000000000000" pitchFamily="34" charset="-128"/>
              </a:rPr>
              <a:t>Komisionerit për Mbrojtjen e të Dhënave Personale (</a:t>
            </a:r>
            <a:r>
              <a:rPr lang="sq-AL" sz="2100" b="1" kern="0" dirty="0">
                <a:effectLst/>
                <a:latin typeface="Times New Roman" panose="02020603050405020304" pitchFamily="18" charset="0"/>
                <a:ea typeface="Calibri" panose="020F0502020204030204" pitchFamily="34" charset="0"/>
              </a:rPr>
              <a:t>KDIMDP</a:t>
            </a:r>
            <a:r>
              <a:rPr lang="en-US" sz="2100" b="1" kern="0" dirty="0">
                <a:effectLst/>
                <a:latin typeface="Times New Roman" panose="02020603050405020304" pitchFamily="18" charset="0"/>
                <a:ea typeface="Calibri" panose="020F0502020204030204" pitchFamily="34" charset="0"/>
              </a:rPr>
              <a:t>)</a:t>
            </a:r>
          </a:p>
          <a:p>
            <a:pPr marL="0" marR="0" algn="just">
              <a:lnSpc>
                <a:spcPct val="115000"/>
              </a:lnSpc>
              <a:spcBef>
                <a:spcPts val="60"/>
              </a:spcBef>
              <a:spcAft>
                <a:spcPts val="60"/>
              </a:spcAft>
            </a:pPr>
            <a:endParaRPr lang="en-US" sz="1600" kern="100" dirty="0">
              <a:effectLst/>
              <a:latin typeface="Times New Roman" panose="02020603050405020304" pitchFamily="18" charset="0"/>
              <a:ea typeface="Aptos" panose="020B0004020202020204" pitchFamily="34" charset="0"/>
            </a:endParaRPr>
          </a:p>
          <a:p>
            <a:pPr marL="0" marR="0" algn="l">
              <a:lnSpc>
                <a:spcPct val="110000"/>
              </a:lnSpc>
              <a:spcBef>
                <a:spcPts val="800"/>
              </a:spcBef>
              <a:spcAft>
                <a:spcPts val="400"/>
              </a:spcAft>
            </a:pPr>
            <a:r>
              <a:rPr lang="it-IT" sz="1700" kern="0" dirty="0">
                <a:effectLst/>
                <a:latin typeface="Times New Roman" panose="02020603050405020304" pitchFamily="18" charset="0"/>
                <a:ea typeface="Yu Gothic Light" panose="020B0300000000000000" pitchFamily="34" charset="-128"/>
              </a:rPr>
              <a:t>KDIMDP është organi që mbikëqyr zbatimin e ligjit për mbrojtjen e të dhënave personale. </a:t>
            </a:r>
            <a:r>
              <a:rPr lang="en-US" sz="1700" kern="0" dirty="0" err="1">
                <a:effectLst/>
                <a:latin typeface="Times New Roman" panose="02020603050405020304" pitchFamily="18" charset="0"/>
                <a:ea typeface="Yu Gothic Light" panose="020B0300000000000000" pitchFamily="34" charset="-128"/>
              </a:rPr>
              <a:t>Detyrat</a:t>
            </a:r>
            <a:r>
              <a:rPr lang="en-US" sz="1700" kern="0" dirty="0">
                <a:effectLst/>
                <a:latin typeface="Times New Roman" panose="02020603050405020304" pitchFamily="18" charset="0"/>
                <a:ea typeface="Yu Gothic Light" panose="020B0300000000000000" pitchFamily="34" charset="-128"/>
              </a:rPr>
              <a:t> e </a:t>
            </a:r>
            <a:r>
              <a:rPr lang="en-US" sz="1700" kern="0" dirty="0" err="1">
                <a:effectLst/>
                <a:latin typeface="Times New Roman" panose="02020603050405020304" pitchFamily="18" charset="0"/>
                <a:ea typeface="Yu Gothic Light" panose="020B0300000000000000" pitchFamily="34" charset="-128"/>
              </a:rPr>
              <a:t>tij</a:t>
            </a:r>
            <a:r>
              <a:rPr lang="en-US" sz="1700" kern="0" dirty="0">
                <a:effectLst/>
                <a:latin typeface="Times New Roman" panose="02020603050405020304" pitchFamily="18" charset="0"/>
                <a:ea typeface="Yu Gothic Light" panose="020B0300000000000000" pitchFamily="34" charset="-128"/>
              </a:rPr>
              <a:t> </a:t>
            </a:r>
            <a:r>
              <a:rPr lang="en-US" sz="1700" kern="0" dirty="0" err="1">
                <a:effectLst/>
                <a:latin typeface="Times New Roman" panose="02020603050405020304" pitchFamily="18" charset="0"/>
                <a:ea typeface="Yu Gothic Light" panose="020B0300000000000000" pitchFamily="34" charset="-128"/>
              </a:rPr>
              <a:t>përfshijnë</a:t>
            </a:r>
            <a:r>
              <a:rPr lang="en-US" sz="1700" kern="0" dirty="0">
                <a:effectLst/>
                <a:latin typeface="Times New Roman" panose="02020603050405020304" pitchFamily="18" charset="0"/>
                <a:ea typeface="Yu Gothic Light" panose="020B0300000000000000" pitchFamily="34" charset="-128"/>
              </a:rPr>
              <a:t>:</a:t>
            </a:r>
            <a:endParaRPr lang="en-US" sz="1700" kern="100" dirty="0">
              <a:effectLst/>
              <a:latin typeface="Times New Roman" panose="02020603050405020304" pitchFamily="18" charset="0"/>
              <a:ea typeface="Aptos" panose="020B0004020202020204" pitchFamily="34" charset="0"/>
            </a:endParaRPr>
          </a:p>
          <a:p>
            <a:pPr marL="342900" marR="0" lvl="0" indent="-342900" algn="l">
              <a:lnSpc>
                <a:spcPct val="110000"/>
              </a:lnSpc>
              <a:spcBef>
                <a:spcPts val="800"/>
              </a:spcBef>
              <a:spcAft>
                <a:spcPts val="400"/>
              </a:spcAft>
              <a:buSzPts val="1000"/>
              <a:buFont typeface="Symbol" panose="05050102010706020507" pitchFamily="18" charset="2"/>
              <a:buChar char=""/>
              <a:tabLst>
                <a:tab pos="457200" algn="l"/>
              </a:tabLst>
            </a:pPr>
            <a:r>
              <a:rPr lang="it-IT" sz="1700" kern="0" dirty="0">
                <a:effectLst/>
                <a:latin typeface="Times New Roman" panose="02020603050405020304" pitchFamily="18" charset="0"/>
                <a:ea typeface="Yu Gothic Light" panose="020B0300000000000000" pitchFamily="34" charset="-128"/>
              </a:rPr>
              <a:t>Kontrollin e përpunimit të të dhënave dhe verifikimin e ligjshmërisë.</a:t>
            </a:r>
            <a:endParaRPr lang="en-US" sz="1700" kern="100" dirty="0">
              <a:effectLst/>
              <a:latin typeface="Times New Roman" panose="02020603050405020304" pitchFamily="18" charset="0"/>
              <a:ea typeface="Aptos" panose="020B0004020202020204" pitchFamily="34" charset="0"/>
            </a:endParaRPr>
          </a:p>
          <a:p>
            <a:pPr marL="342900" marR="0" lvl="0" indent="-342900" algn="l">
              <a:lnSpc>
                <a:spcPct val="110000"/>
              </a:lnSpc>
              <a:spcBef>
                <a:spcPts val="800"/>
              </a:spcBef>
              <a:spcAft>
                <a:spcPts val="400"/>
              </a:spcAft>
              <a:buSzPts val="1000"/>
              <a:buFont typeface="Symbol" panose="05050102010706020507" pitchFamily="18" charset="2"/>
              <a:buChar char=""/>
              <a:tabLst>
                <a:tab pos="457200" algn="l"/>
              </a:tabLst>
            </a:pPr>
            <a:r>
              <a:rPr lang="it-IT" sz="1700" kern="0" dirty="0">
                <a:effectLst/>
                <a:latin typeface="Times New Roman" panose="02020603050405020304" pitchFamily="18" charset="0"/>
                <a:ea typeface="Yu Gothic Light" panose="020B0300000000000000" pitchFamily="34" charset="-128"/>
              </a:rPr>
              <a:t>Në rast të përpunimit të paligjshëm, mund të urdhërojë bllokimin, fshirjen, shkatërrimin ose pezullimin e të dhënave.</a:t>
            </a:r>
            <a:endParaRPr lang="en-US" sz="1700" kern="100" dirty="0">
              <a:effectLst/>
              <a:latin typeface="Times New Roman" panose="02020603050405020304" pitchFamily="18" charset="0"/>
              <a:ea typeface="Aptos" panose="020B0004020202020204" pitchFamily="34" charset="0"/>
            </a:endParaRPr>
          </a:p>
          <a:p>
            <a:pPr marL="342900" marR="0" lvl="0" indent="-342900" algn="l">
              <a:lnSpc>
                <a:spcPct val="110000"/>
              </a:lnSpc>
              <a:spcBef>
                <a:spcPts val="800"/>
              </a:spcBef>
              <a:spcAft>
                <a:spcPts val="400"/>
              </a:spcAft>
              <a:buSzPts val="1000"/>
              <a:buFont typeface="Symbol" panose="05050102010706020507" pitchFamily="18" charset="2"/>
              <a:buChar char=""/>
              <a:tabLst>
                <a:tab pos="457200" algn="l"/>
              </a:tabLst>
            </a:pPr>
            <a:r>
              <a:rPr lang="it-IT" sz="1700" kern="0" dirty="0">
                <a:effectLst/>
                <a:latin typeface="Times New Roman" panose="02020603050405020304" pitchFamily="18" charset="0"/>
                <a:ea typeface="Yu Gothic Light" panose="020B0300000000000000" pitchFamily="34" charset="-128"/>
              </a:rPr>
              <a:t>Për shkelje serioze ose të qëllimshme, KDIMDP mund të:</a:t>
            </a:r>
            <a:endParaRPr lang="en-US" sz="1700" kern="100" dirty="0">
              <a:effectLst/>
              <a:latin typeface="Times New Roman" panose="02020603050405020304" pitchFamily="18" charset="0"/>
              <a:ea typeface="Aptos" panose="020B0004020202020204" pitchFamily="34" charset="0"/>
            </a:endParaRPr>
          </a:p>
          <a:p>
            <a:pPr marL="1143000" marR="0" lvl="2" indent="-228600" algn="l">
              <a:lnSpc>
                <a:spcPct val="110000"/>
              </a:lnSpc>
              <a:spcBef>
                <a:spcPts val="800"/>
              </a:spcBef>
              <a:spcAft>
                <a:spcPts val="400"/>
              </a:spcAft>
              <a:buFont typeface="+mj-lt"/>
              <a:buAutoNum type="alphaLcParenR"/>
            </a:pPr>
            <a:r>
              <a:rPr lang="en-US" sz="1700" kern="0" dirty="0" err="1">
                <a:effectLst/>
                <a:latin typeface="Times New Roman" panose="02020603050405020304" pitchFamily="18" charset="0"/>
                <a:ea typeface="Yu Gothic Light" panose="020B0300000000000000" pitchFamily="34" charset="-128"/>
              </a:rPr>
              <a:t>Vendosë</a:t>
            </a:r>
            <a:r>
              <a:rPr lang="en-US" sz="1700" kern="0" dirty="0">
                <a:effectLst/>
                <a:latin typeface="Times New Roman" panose="02020603050405020304" pitchFamily="18" charset="0"/>
                <a:ea typeface="Yu Gothic Light" panose="020B0300000000000000" pitchFamily="34" charset="-128"/>
              </a:rPr>
              <a:t> </a:t>
            </a:r>
            <a:r>
              <a:rPr lang="en-US" sz="1700" kern="0" dirty="0" err="1">
                <a:effectLst/>
                <a:latin typeface="Times New Roman" panose="02020603050405020304" pitchFamily="18" charset="0"/>
                <a:ea typeface="Yu Gothic Light" panose="020B0300000000000000" pitchFamily="34" charset="-128"/>
              </a:rPr>
              <a:t>gjobë</a:t>
            </a:r>
            <a:r>
              <a:rPr lang="en-US" sz="1700" kern="0" dirty="0">
                <a:effectLst/>
                <a:latin typeface="Times New Roman" panose="02020603050405020304" pitchFamily="18" charset="0"/>
                <a:ea typeface="Yu Gothic Light" panose="020B0300000000000000" pitchFamily="34" charset="-128"/>
              </a:rPr>
              <a:t> administrative.</a:t>
            </a:r>
            <a:endParaRPr lang="en-US" sz="1700" kern="100" dirty="0">
              <a:effectLst/>
              <a:latin typeface="Times New Roman" panose="02020603050405020304" pitchFamily="18" charset="0"/>
              <a:ea typeface="Aptos" panose="020B0004020202020204" pitchFamily="34" charset="0"/>
            </a:endParaRPr>
          </a:p>
          <a:p>
            <a:pPr marL="1143000" marR="0" lvl="2" indent="-228600" algn="l">
              <a:lnSpc>
                <a:spcPct val="110000"/>
              </a:lnSpc>
              <a:spcBef>
                <a:spcPts val="800"/>
              </a:spcBef>
              <a:spcAft>
                <a:spcPts val="400"/>
              </a:spcAft>
              <a:buFont typeface="+mj-lt"/>
              <a:buAutoNum type="alphaLcParenR"/>
            </a:pPr>
            <a:r>
              <a:rPr lang="en-US" sz="1700" kern="0" dirty="0" err="1">
                <a:effectLst/>
                <a:latin typeface="Times New Roman" panose="02020603050405020304" pitchFamily="18" charset="0"/>
                <a:ea typeface="Yu Gothic Light" panose="020B0300000000000000" pitchFamily="34" charset="-128"/>
              </a:rPr>
              <a:t>Denoncojë</a:t>
            </a:r>
            <a:r>
              <a:rPr lang="en-US" sz="1700" kern="0" dirty="0">
                <a:effectLst/>
                <a:latin typeface="Times New Roman" panose="02020603050405020304" pitchFamily="18" charset="0"/>
                <a:ea typeface="Yu Gothic Light" panose="020B0300000000000000" pitchFamily="34" charset="-128"/>
              </a:rPr>
              <a:t> </a:t>
            </a:r>
            <a:r>
              <a:rPr lang="en-US" sz="1700" kern="0" dirty="0" err="1">
                <a:effectLst/>
                <a:latin typeface="Times New Roman" panose="02020603050405020304" pitchFamily="18" charset="0"/>
                <a:ea typeface="Yu Gothic Light" panose="020B0300000000000000" pitchFamily="34" charset="-128"/>
              </a:rPr>
              <a:t>publikisht</a:t>
            </a:r>
            <a:r>
              <a:rPr lang="en-US" sz="1700" kern="0" dirty="0">
                <a:effectLst/>
                <a:latin typeface="Times New Roman" panose="02020603050405020304" pitchFamily="18" charset="0"/>
                <a:ea typeface="Yu Gothic Light" panose="020B0300000000000000" pitchFamily="34" charset="-128"/>
              </a:rPr>
              <a:t> </a:t>
            </a:r>
            <a:r>
              <a:rPr lang="en-US" sz="1700" kern="0" dirty="0" err="1">
                <a:effectLst/>
                <a:latin typeface="Times New Roman" panose="02020603050405020304" pitchFamily="18" charset="0"/>
                <a:ea typeface="Yu Gothic Light" panose="020B0300000000000000" pitchFamily="34" charset="-128"/>
              </a:rPr>
              <a:t>shkeljen</a:t>
            </a:r>
            <a:r>
              <a:rPr lang="en-US" sz="1700" kern="0" dirty="0">
                <a:effectLst/>
                <a:latin typeface="Times New Roman" panose="02020603050405020304" pitchFamily="18" charset="0"/>
                <a:ea typeface="Yu Gothic Light" panose="020B0300000000000000" pitchFamily="34" charset="-128"/>
              </a:rPr>
              <a:t> </a:t>
            </a:r>
            <a:r>
              <a:rPr lang="en-US" sz="1700" kern="0" dirty="0" err="1">
                <a:effectLst/>
                <a:latin typeface="Times New Roman" panose="02020603050405020304" pitchFamily="18" charset="0"/>
                <a:ea typeface="Yu Gothic Light" panose="020B0300000000000000" pitchFamily="34" charset="-128"/>
              </a:rPr>
              <a:t>ose</a:t>
            </a:r>
            <a:r>
              <a:rPr lang="en-US" sz="1700" kern="0" dirty="0">
                <a:effectLst/>
                <a:latin typeface="Times New Roman" panose="02020603050405020304" pitchFamily="18" charset="0"/>
                <a:ea typeface="Yu Gothic Light" panose="020B0300000000000000" pitchFamily="34" charset="-128"/>
              </a:rPr>
              <a:t> ta </a:t>
            </a:r>
            <a:r>
              <a:rPr lang="en-US" sz="1700" kern="0" dirty="0" err="1">
                <a:effectLst/>
                <a:latin typeface="Times New Roman" panose="02020603050405020304" pitchFamily="18" charset="0"/>
                <a:ea typeface="Yu Gothic Light" panose="020B0300000000000000" pitchFamily="34" charset="-128"/>
              </a:rPr>
              <a:t>raportojë</a:t>
            </a:r>
            <a:r>
              <a:rPr lang="en-US" sz="1700" kern="0" dirty="0">
                <a:effectLst/>
                <a:latin typeface="Times New Roman" panose="02020603050405020304" pitchFamily="18" charset="0"/>
                <a:ea typeface="Yu Gothic Light" panose="020B0300000000000000" pitchFamily="34" charset="-128"/>
              </a:rPr>
              <a:t> </a:t>
            </a:r>
            <a:r>
              <a:rPr lang="en-US" sz="1700" kern="0" dirty="0" err="1">
                <a:effectLst/>
                <a:latin typeface="Times New Roman" panose="02020603050405020304" pitchFamily="18" charset="0"/>
                <a:ea typeface="Yu Gothic Light" panose="020B0300000000000000" pitchFamily="34" charset="-128"/>
              </a:rPr>
              <a:t>në</a:t>
            </a:r>
            <a:r>
              <a:rPr lang="en-US" sz="1700" kern="0" dirty="0">
                <a:effectLst/>
                <a:latin typeface="Times New Roman" panose="02020603050405020304" pitchFamily="18" charset="0"/>
                <a:ea typeface="Yu Gothic Light" panose="020B0300000000000000" pitchFamily="34" charset="-128"/>
              </a:rPr>
              <a:t> </a:t>
            </a:r>
            <a:r>
              <a:rPr lang="en-US" sz="1700" kern="0" dirty="0" err="1">
                <a:effectLst/>
                <a:latin typeface="Times New Roman" panose="02020603050405020304" pitchFamily="18" charset="0"/>
                <a:ea typeface="Yu Gothic Light" panose="020B0300000000000000" pitchFamily="34" charset="-128"/>
              </a:rPr>
              <a:t>Kuvend</a:t>
            </a:r>
            <a:r>
              <a:rPr lang="en-US" sz="1700" kern="0" dirty="0">
                <a:effectLst/>
                <a:latin typeface="Times New Roman" panose="02020603050405020304" pitchFamily="18" charset="0"/>
                <a:ea typeface="Yu Gothic Light" panose="020B0300000000000000" pitchFamily="34" charset="-128"/>
              </a:rPr>
              <a:t> </a:t>
            </a:r>
            <a:r>
              <a:rPr lang="en-US" sz="1700" kern="0" dirty="0" err="1">
                <a:effectLst/>
                <a:latin typeface="Times New Roman" panose="02020603050405020304" pitchFamily="18" charset="0"/>
                <a:ea typeface="Yu Gothic Light" panose="020B0300000000000000" pitchFamily="34" charset="-128"/>
              </a:rPr>
              <a:t>dhe</a:t>
            </a:r>
            <a:r>
              <a:rPr lang="en-US" sz="1700" kern="0" dirty="0">
                <a:effectLst/>
                <a:latin typeface="Times New Roman" panose="02020603050405020304" pitchFamily="18" charset="0"/>
                <a:ea typeface="Yu Gothic Light" panose="020B0300000000000000" pitchFamily="34" charset="-128"/>
              </a:rPr>
              <a:t> </a:t>
            </a:r>
            <a:r>
              <a:rPr lang="en-US" sz="1700" kern="0" dirty="0" err="1">
                <a:effectLst/>
                <a:latin typeface="Times New Roman" panose="02020603050405020304" pitchFamily="18" charset="0"/>
                <a:ea typeface="Yu Gothic Light" panose="020B0300000000000000" pitchFamily="34" charset="-128"/>
              </a:rPr>
              <a:t>Këshillin</a:t>
            </a:r>
            <a:r>
              <a:rPr lang="en-US" sz="1700" kern="0" dirty="0">
                <a:effectLst/>
                <a:latin typeface="Times New Roman" panose="02020603050405020304" pitchFamily="18" charset="0"/>
                <a:ea typeface="Yu Gothic Light" panose="020B0300000000000000" pitchFamily="34" charset="-128"/>
              </a:rPr>
              <a:t> e </a:t>
            </a:r>
            <a:r>
              <a:rPr lang="en-US" sz="1700" kern="0" dirty="0" err="1">
                <a:effectLst/>
                <a:latin typeface="Times New Roman" panose="02020603050405020304" pitchFamily="18" charset="0"/>
                <a:ea typeface="Yu Gothic Light" panose="020B0300000000000000" pitchFamily="34" charset="-128"/>
              </a:rPr>
              <a:t>Ministrave</a:t>
            </a:r>
            <a:r>
              <a:rPr lang="en-US" sz="1700" kern="0" dirty="0">
                <a:effectLst/>
                <a:latin typeface="Times New Roman" panose="02020603050405020304" pitchFamily="18" charset="0"/>
                <a:ea typeface="Yu Gothic Light" panose="020B0300000000000000" pitchFamily="34" charset="-128"/>
              </a:rPr>
              <a:t>.</a:t>
            </a:r>
            <a:endParaRPr lang="en-US" sz="1700" kern="100" dirty="0">
              <a:effectLst/>
              <a:latin typeface="Times New Roman" panose="02020603050405020304" pitchFamily="18" charset="0"/>
              <a:ea typeface="Aptos" panose="020B0004020202020204" pitchFamily="34" charset="0"/>
            </a:endParaRPr>
          </a:p>
          <a:p>
            <a:pPr marL="1143000" marR="0" lvl="2" indent="-228600" algn="l">
              <a:lnSpc>
                <a:spcPct val="110000"/>
              </a:lnSpc>
              <a:spcBef>
                <a:spcPts val="800"/>
              </a:spcBef>
              <a:spcAft>
                <a:spcPts val="400"/>
              </a:spcAft>
              <a:buFont typeface="+mj-lt"/>
              <a:buAutoNum type="alphaLcParenR"/>
            </a:pPr>
            <a:r>
              <a:rPr lang="en-US" sz="1700" kern="0" dirty="0" err="1">
                <a:effectLst/>
                <a:latin typeface="Times New Roman" panose="02020603050405020304" pitchFamily="18" charset="0"/>
                <a:ea typeface="Yu Gothic Light" panose="020B0300000000000000" pitchFamily="34" charset="-128"/>
              </a:rPr>
              <a:t>Paraqesë</a:t>
            </a:r>
            <a:r>
              <a:rPr lang="en-US" sz="1700" kern="0" dirty="0">
                <a:effectLst/>
                <a:latin typeface="Times New Roman" panose="02020603050405020304" pitchFamily="18" charset="0"/>
                <a:ea typeface="Yu Gothic Light" panose="020B0300000000000000" pitchFamily="34" charset="-128"/>
              </a:rPr>
              <a:t> </a:t>
            </a:r>
            <a:r>
              <a:rPr lang="en-US" sz="1700" kern="0" dirty="0" err="1">
                <a:effectLst/>
                <a:latin typeface="Times New Roman" panose="02020603050405020304" pitchFamily="18" charset="0"/>
                <a:ea typeface="Yu Gothic Light" panose="020B0300000000000000" pitchFamily="34" charset="-128"/>
              </a:rPr>
              <a:t>kallëzim</a:t>
            </a:r>
            <a:r>
              <a:rPr lang="en-US" sz="1700" kern="0" dirty="0">
                <a:effectLst/>
                <a:latin typeface="Times New Roman" panose="02020603050405020304" pitchFamily="18" charset="0"/>
                <a:ea typeface="Yu Gothic Light" panose="020B0300000000000000" pitchFamily="34" charset="-128"/>
              </a:rPr>
              <a:t> penal </a:t>
            </a:r>
            <a:r>
              <a:rPr lang="en-US" sz="1700" kern="0" dirty="0" err="1">
                <a:effectLst/>
                <a:latin typeface="Times New Roman" panose="02020603050405020304" pitchFamily="18" charset="0"/>
                <a:ea typeface="Yu Gothic Light" panose="020B0300000000000000" pitchFamily="34" charset="-128"/>
              </a:rPr>
              <a:t>kur</a:t>
            </a:r>
            <a:r>
              <a:rPr lang="en-US" sz="1700" kern="0" dirty="0">
                <a:effectLst/>
                <a:latin typeface="Times New Roman" panose="02020603050405020304" pitchFamily="18" charset="0"/>
                <a:ea typeface="Yu Gothic Light" panose="020B0300000000000000" pitchFamily="34" charset="-128"/>
              </a:rPr>
              <a:t> </a:t>
            </a:r>
            <a:r>
              <a:rPr lang="en-US" sz="1700" kern="0" dirty="0" err="1">
                <a:effectLst/>
                <a:latin typeface="Times New Roman" panose="02020603050405020304" pitchFamily="18" charset="0"/>
                <a:ea typeface="Yu Gothic Light" panose="020B0300000000000000" pitchFamily="34" charset="-128"/>
              </a:rPr>
              <a:t>shkelja</a:t>
            </a:r>
            <a:r>
              <a:rPr lang="en-US" sz="1700" kern="0" dirty="0">
                <a:effectLst/>
                <a:latin typeface="Times New Roman" panose="02020603050405020304" pitchFamily="18" charset="0"/>
                <a:ea typeface="Yu Gothic Light" panose="020B0300000000000000" pitchFamily="34" charset="-128"/>
              </a:rPr>
              <a:t> </a:t>
            </a:r>
            <a:r>
              <a:rPr lang="en-US" sz="1700" kern="0" dirty="0" err="1">
                <a:effectLst/>
                <a:latin typeface="Times New Roman" panose="02020603050405020304" pitchFamily="18" charset="0"/>
                <a:ea typeface="Yu Gothic Light" panose="020B0300000000000000" pitchFamily="34" charset="-128"/>
              </a:rPr>
              <a:t>është</a:t>
            </a:r>
            <a:r>
              <a:rPr lang="en-US" sz="1700" kern="0" dirty="0">
                <a:effectLst/>
                <a:latin typeface="Times New Roman" panose="02020603050405020304" pitchFamily="18" charset="0"/>
                <a:ea typeface="Yu Gothic Light" panose="020B0300000000000000" pitchFamily="34" charset="-128"/>
              </a:rPr>
              <a:t> </a:t>
            </a:r>
            <a:r>
              <a:rPr lang="en-US" sz="1700" kern="0" dirty="0" err="1">
                <a:effectLst/>
                <a:latin typeface="Times New Roman" panose="02020603050405020304" pitchFamily="18" charset="0"/>
                <a:ea typeface="Yu Gothic Light" panose="020B0300000000000000" pitchFamily="34" charset="-128"/>
              </a:rPr>
              <a:t>vepër</a:t>
            </a:r>
            <a:r>
              <a:rPr lang="en-US" sz="1700" kern="0" dirty="0">
                <a:effectLst/>
                <a:latin typeface="Times New Roman" panose="02020603050405020304" pitchFamily="18" charset="0"/>
                <a:ea typeface="Yu Gothic Light" panose="020B0300000000000000" pitchFamily="34" charset="-128"/>
              </a:rPr>
              <a:t> </a:t>
            </a:r>
            <a:r>
              <a:rPr lang="en-US" sz="1700" kern="0" dirty="0" err="1">
                <a:effectLst/>
                <a:latin typeface="Times New Roman" panose="02020603050405020304" pitchFamily="18" charset="0"/>
                <a:ea typeface="Yu Gothic Light" panose="020B0300000000000000" pitchFamily="34" charset="-128"/>
              </a:rPr>
              <a:t>penale</a:t>
            </a:r>
            <a:r>
              <a:rPr lang="en-US" sz="1700" kern="0" dirty="0">
                <a:effectLst/>
                <a:latin typeface="Times New Roman" panose="02020603050405020304" pitchFamily="18" charset="0"/>
                <a:ea typeface="Yu Gothic Light" panose="020B0300000000000000" pitchFamily="34" charset="-128"/>
              </a:rPr>
              <a:t>.</a:t>
            </a:r>
            <a:endParaRPr lang="en-US" sz="1700" kern="100" dirty="0">
              <a:effectLst/>
              <a:latin typeface="Times New Roman" panose="02020603050405020304" pitchFamily="18" charset="0"/>
              <a:ea typeface="Aptos" panose="020B0004020202020204" pitchFamily="34" charset="0"/>
            </a:endParaRPr>
          </a:p>
          <a:p>
            <a:pPr marL="0" marR="0" algn="just">
              <a:lnSpc>
                <a:spcPct val="115000"/>
              </a:lnSpc>
              <a:spcBef>
                <a:spcPts val="60"/>
              </a:spcBef>
              <a:spcAft>
                <a:spcPts val="60"/>
              </a:spcAft>
            </a:pPr>
            <a:r>
              <a:rPr lang="en-US" sz="1700" b="1" kern="100" dirty="0">
                <a:effectLst/>
                <a:latin typeface="Times New Roman" panose="02020603050405020304" pitchFamily="18" charset="0"/>
                <a:ea typeface="Aptos" panose="020B0004020202020204" pitchFamily="34" charset="0"/>
              </a:rPr>
              <a:t> </a:t>
            </a:r>
            <a:endParaRPr lang="en-US" sz="1700" kern="100" dirty="0">
              <a:effectLst/>
              <a:latin typeface="Times New Roman" panose="02020603050405020304" pitchFamily="18" charset="0"/>
              <a:ea typeface="Aptos" panose="020B0004020202020204" pitchFamily="34" charset="0"/>
            </a:endParaRPr>
          </a:p>
          <a:p>
            <a:pPr marL="0" marR="0" algn="just">
              <a:lnSpc>
                <a:spcPct val="115000"/>
              </a:lnSpc>
              <a:spcBef>
                <a:spcPts val="60"/>
              </a:spcBef>
              <a:spcAft>
                <a:spcPts val="60"/>
              </a:spcAft>
            </a:pPr>
            <a:endParaRPr lang="en-US" sz="1800" kern="100" dirty="0">
              <a:effectLst/>
              <a:latin typeface="Times New Roman" panose="02020603050405020304" pitchFamily="18" charset="0"/>
              <a:ea typeface="Aptos" panose="020B0004020202020204" pitchFamily="34" charset="0"/>
            </a:endParaRPr>
          </a:p>
        </p:txBody>
      </p:sp>
      <p:sp>
        <p:nvSpPr>
          <p:cNvPr id="5" name="Slide Number Placeholder 4">
            <a:extLst>
              <a:ext uri="{FF2B5EF4-FFF2-40B4-BE49-F238E27FC236}">
                <a16:creationId xmlns:a16="http://schemas.microsoft.com/office/drawing/2014/main" id="{D84E8B2E-A748-D8DE-A96C-3815858C9E7F}"/>
              </a:ext>
            </a:extLst>
          </p:cNvPr>
          <p:cNvSpPr>
            <a:spLocks noGrp="1"/>
          </p:cNvSpPr>
          <p:nvPr>
            <p:ph type="sldNum" sz="quarter" idx="12"/>
          </p:nvPr>
        </p:nvSpPr>
        <p:spPr/>
        <p:txBody>
          <a:bodyPr/>
          <a:lstStyle/>
          <a:p>
            <a:fld id="{B5CEABB6-07DC-46E8-9B57-56EC44A396E5}" type="slidenum">
              <a:rPr lang="en-US" smtClean="0"/>
              <a:pPr/>
              <a:t>25</a:t>
            </a:fld>
            <a:endParaRPr lang="en-US" dirty="0"/>
          </a:p>
        </p:txBody>
      </p:sp>
      <p:pic>
        <p:nvPicPr>
          <p:cNvPr id="6" name="Picture 5">
            <a:extLst>
              <a:ext uri="{FF2B5EF4-FFF2-40B4-BE49-F238E27FC236}">
                <a16:creationId xmlns:a16="http://schemas.microsoft.com/office/drawing/2014/main" id="{D36E24B5-3737-875D-7A57-9BAF1D60390D}"/>
              </a:ext>
            </a:extLst>
          </p:cNvPr>
          <p:cNvPicPr>
            <a:picLocks noChangeAspect="1"/>
          </p:cNvPicPr>
          <p:nvPr/>
        </p:nvPicPr>
        <p:blipFill>
          <a:blip r:embed="rId2"/>
          <a:stretch>
            <a:fillRect/>
          </a:stretch>
        </p:blipFill>
        <p:spPr>
          <a:xfrm>
            <a:off x="3529652" y="91015"/>
            <a:ext cx="7218290" cy="1463167"/>
          </a:xfrm>
          <a:prstGeom prst="rect">
            <a:avLst/>
          </a:prstGeom>
        </p:spPr>
      </p:pic>
    </p:spTree>
    <p:extLst>
      <p:ext uri="{BB962C8B-B14F-4D97-AF65-F5344CB8AC3E}">
        <p14:creationId xmlns:p14="http://schemas.microsoft.com/office/powerpoint/2010/main" val="1748086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5900245" y="544285"/>
            <a:ext cx="5528217" cy="2685383"/>
          </a:xfrm>
        </p:spPr>
        <p:txBody>
          <a:bodyPr/>
          <a:lstStyle/>
          <a:p>
            <a:r>
              <a:rPr lang="en-US" dirty="0"/>
              <a:t>FALEMINDERIT</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5896340" y="3423773"/>
            <a:ext cx="5528217" cy="2029969"/>
          </a:xfrm>
        </p:spPr>
        <p:txBody>
          <a:bodyPr bIns="0">
            <a:normAutofit/>
          </a:bodyPr>
          <a:lstStyle/>
          <a:p>
            <a:r>
              <a:rPr lang="en-US" b="1" dirty="0"/>
              <a:t>Av. Franc Terihati</a:t>
            </a:r>
          </a:p>
        </p:txBody>
      </p:sp>
    </p:spTree>
    <p:extLst>
      <p:ext uri="{BB962C8B-B14F-4D97-AF65-F5344CB8AC3E}">
        <p14:creationId xmlns:p14="http://schemas.microsoft.com/office/powerpoint/2010/main" val="243649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395728" y="1430505"/>
            <a:ext cx="7889768" cy="724871"/>
          </a:xfrm>
        </p:spPr>
        <p:txBody>
          <a:bodyPr>
            <a:normAutofit/>
          </a:bodyPr>
          <a:lstStyle/>
          <a:p>
            <a:pPr algn="ctr"/>
            <a:r>
              <a:rPr lang="sq-AL" sz="2900" b="1" kern="0" dirty="0">
                <a:effectLst/>
                <a:latin typeface="Times New Roman" panose="02020603050405020304" pitchFamily="18" charset="0"/>
                <a:ea typeface="Times New Roman" panose="02020603050405020304" pitchFamily="18" charset="0"/>
                <a:cs typeface="Times New Roman" panose="02020603050405020304" pitchFamily="18" charset="0"/>
              </a:rPr>
              <a:t>ankimi administrativ </a:t>
            </a:r>
            <a:endParaRPr lang="en-US" sz="2900" dirty="0">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D3251268-42B4-3B45-A59B-740E2DB97A00}"/>
              </a:ext>
            </a:extLst>
          </p:cNvPr>
          <p:cNvSpPr>
            <a:spLocks noGrp="1"/>
          </p:cNvSpPr>
          <p:nvPr>
            <p:ph sz="half" idx="14"/>
          </p:nvPr>
        </p:nvSpPr>
        <p:spPr>
          <a:xfrm>
            <a:off x="3722882" y="2239472"/>
            <a:ext cx="2814942" cy="3938289"/>
          </a:xfrm>
          <a:solidFill>
            <a:schemeClr val="bg2"/>
          </a:solidFill>
        </p:spPr>
        <p:txBody>
          <a:bodyPr>
            <a:noAutofit/>
          </a:bodyPr>
          <a:lstStyle/>
          <a:p>
            <a:pPr marL="0" marR="0" indent="0" algn="l">
              <a:lnSpc>
                <a:spcPct val="100000"/>
              </a:lnSpc>
              <a:spcBef>
                <a:spcPts val="0"/>
              </a:spcBef>
              <a:spcAft>
                <a:spcPts val="0"/>
              </a:spcAft>
              <a:buNone/>
              <a:tabLst>
                <a:tab pos="0" algn="l"/>
                <a:tab pos="83820" algn="l"/>
              </a:tabLst>
            </a:pPr>
            <a:r>
              <a:rPr lang="sq-AL" sz="1800" kern="0" dirty="0">
                <a:effectLst/>
                <a:latin typeface="Book Antiqua" panose="02040602050305030304" pitchFamily="18" charset="0"/>
                <a:ea typeface="Times New Roman" panose="02020603050405020304" pitchFamily="18" charset="0"/>
                <a:cs typeface="Times New Roman" panose="02020603050405020304" pitchFamily="18" charset="0"/>
              </a:rPr>
              <a:t>Çdo shkelje e legjislacionit zgjedhor, qoftë nëpërmjet veprimit apo mosveprimit si dhe prania e ligjeve që cenojnë të drejtat për zgjedhje të lira dhe të ndershme, votimin dhe kandidaturat, duhet të përbëjë bazën për paraqitjen e ankesave. </a:t>
            </a:r>
            <a:endParaRPr lang="en-US" sz="1400" dirty="0"/>
          </a:p>
        </p:txBody>
      </p:sp>
      <p:sp>
        <p:nvSpPr>
          <p:cNvPr id="7" name="Text Placeholder 6">
            <a:extLst>
              <a:ext uri="{FF2B5EF4-FFF2-40B4-BE49-F238E27FC236}">
                <a16:creationId xmlns:a16="http://schemas.microsoft.com/office/drawing/2014/main" id="{02492136-277B-808E-9D1B-0527359207DB}"/>
              </a:ext>
            </a:extLst>
          </p:cNvPr>
          <p:cNvSpPr>
            <a:spLocks noGrp="1"/>
          </p:cNvSpPr>
          <p:nvPr>
            <p:ph sz="half" idx="1"/>
          </p:nvPr>
        </p:nvSpPr>
        <p:spPr>
          <a:xfrm>
            <a:off x="7991001" y="2239472"/>
            <a:ext cx="2750464" cy="3938290"/>
          </a:xfrm>
          <a:solidFill>
            <a:schemeClr val="accent2">
              <a:lumMod val="20000"/>
              <a:lumOff val="80000"/>
            </a:schemeClr>
          </a:solidFill>
        </p:spPr>
        <p:txBody>
          <a:bodyPr>
            <a:noAutofit/>
          </a:bodyPr>
          <a:lstStyle/>
          <a:p>
            <a:pPr marL="0" marR="0" algn="l">
              <a:lnSpc>
                <a:spcPct val="100000"/>
              </a:lnSpc>
              <a:spcBef>
                <a:spcPts val="0"/>
              </a:spcBef>
              <a:spcAft>
                <a:spcPts val="0"/>
              </a:spcAft>
            </a:pPr>
            <a:r>
              <a:rPr lang="sq-AL" sz="1800" kern="0" dirty="0">
                <a:effectLst/>
                <a:latin typeface="Book Antiqua" panose="02040602050305030304" pitchFamily="18" charset="0"/>
                <a:ea typeface="Times New Roman" panose="02020603050405020304" pitchFamily="18" charset="0"/>
                <a:cs typeface="Times New Roman" panose="02020603050405020304" pitchFamily="18" charset="0"/>
              </a:rPr>
              <a:t>Për të proceduar me ankim administrativ është e </a:t>
            </a:r>
            <a:r>
              <a:rPr lang="en-GB" sz="1800" kern="0" dirty="0" err="1">
                <a:effectLst/>
                <a:latin typeface="Book Antiqua" panose="02040602050305030304" pitchFamily="18" charset="0"/>
                <a:ea typeface="Times New Roman" panose="02020603050405020304" pitchFamily="18" charset="0"/>
                <a:cs typeface="Times New Roman" panose="02020603050405020304" pitchFamily="18" charset="0"/>
              </a:rPr>
              <a:t>nevojshme</a:t>
            </a:r>
            <a:r>
              <a:rPr lang="sq-AL" sz="1800" kern="0" dirty="0">
                <a:effectLst/>
                <a:latin typeface="Book Antiqua" panose="02040602050305030304" pitchFamily="18" charset="0"/>
                <a:ea typeface="Times New Roman" panose="02020603050405020304" pitchFamily="18" charset="0"/>
                <a:cs typeface="Times New Roman" panose="02020603050405020304" pitchFamily="18" charset="0"/>
              </a:rPr>
              <a:t> që palët të kenë legjitimitet, pra zotësi për të vepruar në procedurën administrative</a:t>
            </a:r>
            <a:r>
              <a:rPr lang="en-GB" sz="1800" kern="0" dirty="0">
                <a:effectLst/>
                <a:latin typeface="Book Antiqua" panose="02040602050305030304" pitchFamily="18" charset="0"/>
                <a:ea typeface="Times New Roman" panose="02020603050405020304" pitchFamily="18" charset="0"/>
                <a:cs typeface="Times New Roman" panose="02020603050405020304" pitchFamily="18" charset="0"/>
              </a:rPr>
              <a:t>.</a:t>
            </a:r>
            <a:endParaRPr lang="en-US" sz="1400" dirty="0"/>
          </a:p>
        </p:txBody>
      </p:sp>
      <p:sp>
        <p:nvSpPr>
          <p:cNvPr id="14" name="Slide Number Placeholder 13">
            <a:extLst>
              <a:ext uri="{FF2B5EF4-FFF2-40B4-BE49-F238E27FC236}">
                <a16:creationId xmlns:a16="http://schemas.microsoft.com/office/drawing/2014/main" id="{F3DE1AA4-0AE6-C6D5-E252-BBD5ED259E32}"/>
              </a:ext>
            </a:extLst>
          </p:cNvPr>
          <p:cNvSpPr>
            <a:spLocks noGrp="1"/>
          </p:cNvSpPr>
          <p:nvPr>
            <p:ph type="sldNum" sz="quarter" idx="12"/>
          </p:nvPr>
        </p:nvSpPr>
        <p:spPr/>
        <p:txBody>
          <a:bodyPr/>
          <a:lstStyle/>
          <a:p>
            <a:fld id="{B5CEABB6-07DC-46E8-9B57-56EC44A396E5}" type="slidenum">
              <a:rPr lang="en-US" smtClean="0"/>
              <a:pPr/>
              <a:t>3</a:t>
            </a:fld>
            <a:endParaRPr lang="en-US" dirty="0"/>
          </a:p>
        </p:txBody>
      </p:sp>
      <p:pic>
        <p:nvPicPr>
          <p:cNvPr id="6" name="Picture 5">
            <a:extLst>
              <a:ext uri="{FF2B5EF4-FFF2-40B4-BE49-F238E27FC236}">
                <a16:creationId xmlns:a16="http://schemas.microsoft.com/office/drawing/2014/main" id="{F3F4265E-BC58-3BB1-8B41-885E638E6923}"/>
              </a:ext>
            </a:extLst>
          </p:cNvPr>
          <p:cNvPicPr>
            <a:picLocks noChangeAspect="1"/>
          </p:cNvPicPr>
          <p:nvPr/>
        </p:nvPicPr>
        <p:blipFill>
          <a:blip r:embed="rId3"/>
          <a:stretch>
            <a:fillRect/>
          </a:stretch>
        </p:blipFill>
        <p:spPr>
          <a:xfrm>
            <a:off x="3523175" y="60832"/>
            <a:ext cx="7218290" cy="1463167"/>
          </a:xfrm>
          <a:prstGeom prst="rect">
            <a:avLst/>
          </a:prstGeom>
        </p:spPr>
      </p:pic>
    </p:spTree>
    <p:extLst>
      <p:ext uri="{BB962C8B-B14F-4D97-AF65-F5344CB8AC3E}">
        <p14:creationId xmlns:p14="http://schemas.microsoft.com/office/powerpoint/2010/main" val="141878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4038600" y="1473920"/>
            <a:ext cx="7889768" cy="398072"/>
          </a:xfrm>
        </p:spPr>
        <p:txBody>
          <a:bodyPr>
            <a:noAutofit/>
          </a:bodyPr>
          <a:lstStyle/>
          <a:p>
            <a:pPr algn="ctr"/>
            <a:r>
              <a:rPr lang="en-US" sz="2900" b="1" kern="0" dirty="0" err="1">
                <a:effectLst/>
                <a:latin typeface="Book Antiqua" panose="02040602050305030304" pitchFamily="18" charset="0"/>
                <a:ea typeface="Times New Roman" panose="02020603050405020304" pitchFamily="18" charset="0"/>
                <a:cs typeface="Times New Roman" panose="02020603050405020304" pitchFamily="18" charset="0"/>
              </a:rPr>
              <a:t>Subjektet</a:t>
            </a:r>
            <a:r>
              <a:rPr lang="en-US" sz="2900" b="1"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US" sz="2900" b="1" kern="0" dirty="0" err="1">
                <a:effectLst/>
                <a:latin typeface="Book Antiqua" panose="02040602050305030304" pitchFamily="18" charset="0"/>
                <a:ea typeface="Times New Roman" panose="02020603050405020304" pitchFamily="18" charset="0"/>
                <a:cs typeface="Times New Roman" panose="02020603050405020304" pitchFamily="18" charset="0"/>
              </a:rPr>
              <a:t>ankimuese</a:t>
            </a:r>
            <a:endParaRPr lang="en-US" sz="2900" dirty="0"/>
          </a:p>
        </p:txBody>
      </p:sp>
      <p:sp>
        <p:nvSpPr>
          <p:cNvPr id="12" name="Text Placeholder 11">
            <a:extLst>
              <a:ext uri="{FF2B5EF4-FFF2-40B4-BE49-F238E27FC236}">
                <a16:creationId xmlns:a16="http://schemas.microsoft.com/office/drawing/2014/main" id="{D3251268-42B4-3B45-A59B-740E2DB97A00}"/>
              </a:ext>
            </a:extLst>
          </p:cNvPr>
          <p:cNvSpPr>
            <a:spLocks noGrp="1"/>
          </p:cNvSpPr>
          <p:nvPr>
            <p:ph sz="half" idx="14"/>
          </p:nvPr>
        </p:nvSpPr>
        <p:spPr>
          <a:xfrm>
            <a:off x="3310614" y="2171408"/>
            <a:ext cx="8502306" cy="4384780"/>
          </a:xfrm>
          <a:solidFill>
            <a:schemeClr val="bg2"/>
          </a:solidFill>
        </p:spPr>
        <p:txBody>
          <a:bodyPr>
            <a:noAutofit/>
          </a:bodyPr>
          <a:lstStyle/>
          <a:p>
            <a:pPr marL="0" lvl="0" indent="0" algn="just">
              <a:lnSpc>
                <a:spcPts val="1700"/>
              </a:lnSpc>
              <a:spcAft>
                <a:spcPts val="1000"/>
              </a:spcAft>
              <a:buNone/>
              <a:tabLst>
                <a:tab pos="685800" algn="l"/>
              </a:tabLst>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tabLst>
                <a:tab pos="685800" algn="l"/>
              </a:tabLst>
            </a:pPr>
            <a:r>
              <a:rPr lang="sq-AL" dirty="0">
                <a:effectLst/>
                <a:latin typeface="Times New Roman" panose="02020603050405020304" pitchFamily="18" charset="0"/>
                <a:ea typeface="Times New Roman" panose="02020603050405020304" pitchFamily="18" charset="0"/>
                <a:cs typeface="Times New Roman" panose="02020603050405020304" pitchFamily="18" charset="0"/>
              </a:rPr>
              <a:t>Çdo parti politike pjesëtare ose jo e një koalicioni dhe kandidati i propozuar nga zgjedhësit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1000"/>
              </a:spcAft>
              <a:tabLst>
                <a:tab pos="685800" algn="l"/>
              </a:tabLst>
            </a:pPr>
            <a:r>
              <a:rPr lang="sq-AL" dirty="0">
                <a:effectLst/>
                <a:latin typeface="Times New Roman" panose="02020603050405020304" pitchFamily="18" charset="0"/>
                <a:ea typeface="Times New Roman" panose="02020603050405020304" pitchFamily="18" charset="0"/>
                <a:cs typeface="Times New Roman" panose="02020603050405020304" pitchFamily="18" charset="0"/>
              </a:rPr>
              <a:t>Individët;</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tabLst>
                <a:tab pos="685800" algn="l"/>
              </a:tabLst>
            </a:pPr>
            <a:r>
              <a:rPr lang="sq-AL" dirty="0">
                <a:effectLst/>
                <a:latin typeface="Times New Roman" panose="02020603050405020304" pitchFamily="18" charset="0"/>
                <a:ea typeface="Times New Roman" panose="02020603050405020304" pitchFamily="18" charset="0"/>
                <a:cs typeface="Times New Roman" panose="02020603050405020304" pitchFamily="18" charset="0"/>
              </a:rPr>
              <a:t>Organizatat jofitimprurëse shqiptare dhe të huaja, si dhe organizatat ndërkombëtare të specializuara ose të angazhuara në mirëqeverisjen dhe demokratizimin, përfaqësuesit e shteteve të huaja dhe të medias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tabLst>
                <a:tab pos="685800" algn="l"/>
              </a:tabLst>
            </a:pP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Palët</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që</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provojnë</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interes</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ligjshëm</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për</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çështjen</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objekt</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ankimi</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mund</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bëjnë</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ankim</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kundër</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akteve</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Komisionerit</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në</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KAS.</a:t>
            </a:r>
            <a:r>
              <a:rPr lang="en-GB" dirty="0">
                <a:effectLst/>
                <a:latin typeface="Times New Roman" panose="02020603050405020304" pitchFamily="18" charset="0"/>
                <a:cs typeface="Times New Roman" panose="02020603050405020304" pitchFamily="18" charset="0"/>
              </a:rPr>
              <a:t> </a:t>
            </a:r>
            <a:endParaRPr lang="en-GB"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F3DE1AA4-0AE6-C6D5-E252-BBD5ED259E32}"/>
              </a:ext>
            </a:extLst>
          </p:cNvPr>
          <p:cNvSpPr>
            <a:spLocks noGrp="1"/>
          </p:cNvSpPr>
          <p:nvPr>
            <p:ph type="sldNum" sz="quarter" idx="12"/>
          </p:nvPr>
        </p:nvSpPr>
        <p:spPr/>
        <p:txBody>
          <a:bodyPr/>
          <a:lstStyle/>
          <a:p>
            <a:fld id="{B5CEABB6-07DC-46E8-9B57-56EC44A396E5}" type="slidenum">
              <a:rPr lang="en-US" smtClean="0"/>
              <a:pPr/>
              <a:t>4</a:t>
            </a:fld>
            <a:endParaRPr lang="en-US" dirty="0"/>
          </a:p>
        </p:txBody>
      </p:sp>
      <p:pic>
        <p:nvPicPr>
          <p:cNvPr id="3" name="Picture 2">
            <a:extLst>
              <a:ext uri="{FF2B5EF4-FFF2-40B4-BE49-F238E27FC236}">
                <a16:creationId xmlns:a16="http://schemas.microsoft.com/office/drawing/2014/main" id="{3ADBC19A-492E-B908-BFDF-5FB6E50EAEAA}"/>
              </a:ext>
            </a:extLst>
          </p:cNvPr>
          <p:cNvPicPr>
            <a:picLocks noChangeAspect="1"/>
          </p:cNvPicPr>
          <p:nvPr/>
        </p:nvPicPr>
        <p:blipFill>
          <a:blip r:embed="rId3"/>
          <a:stretch>
            <a:fillRect/>
          </a:stretch>
        </p:blipFill>
        <p:spPr>
          <a:xfrm>
            <a:off x="3520440" y="0"/>
            <a:ext cx="7218290" cy="1463167"/>
          </a:xfrm>
          <a:prstGeom prst="rect">
            <a:avLst/>
          </a:prstGeom>
        </p:spPr>
      </p:pic>
    </p:spTree>
    <p:extLst>
      <p:ext uri="{BB962C8B-B14F-4D97-AF65-F5344CB8AC3E}">
        <p14:creationId xmlns:p14="http://schemas.microsoft.com/office/powerpoint/2010/main" val="214442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708597" y="1461580"/>
            <a:ext cx="9389288" cy="508536"/>
          </a:xfrm>
        </p:spPr>
        <p:txBody>
          <a:bodyPr>
            <a:normAutofit/>
          </a:bodyPr>
          <a:lstStyle/>
          <a:p>
            <a:pPr algn="ctr"/>
            <a:r>
              <a:rPr lang="en-US" sz="1800" b="1" kern="0" dirty="0" err="1">
                <a:effectLst/>
                <a:latin typeface="Book Antiqua" panose="02040602050305030304" pitchFamily="18" charset="0"/>
                <a:ea typeface="Times New Roman" panose="02020603050405020304" pitchFamily="18" charset="0"/>
                <a:cs typeface="Times New Roman" panose="02020603050405020304" pitchFamily="18" charset="0"/>
              </a:rPr>
              <a:t>Organet</a:t>
            </a:r>
            <a:r>
              <a:rPr lang="en-US" sz="1800" b="1" kern="0" dirty="0">
                <a:effectLst/>
                <a:latin typeface="Book Antiqua" panose="02040602050305030304" pitchFamily="18" charset="0"/>
                <a:ea typeface="Times New Roman" panose="02020603050405020304" pitchFamily="18" charset="0"/>
                <a:cs typeface="Times New Roman" panose="02020603050405020304" pitchFamily="18" charset="0"/>
              </a:rPr>
              <a:t> e </a:t>
            </a:r>
            <a:r>
              <a:rPr lang="en-US" sz="1800" b="1" kern="0" dirty="0" err="1">
                <a:effectLst/>
                <a:latin typeface="Book Antiqua" panose="02040602050305030304" pitchFamily="18" charset="0"/>
                <a:ea typeface="Times New Roman" panose="02020603050405020304" pitchFamily="18" charset="0"/>
                <a:cs typeface="Times New Roman" panose="02020603050405020304" pitchFamily="18" charset="0"/>
              </a:rPr>
              <a:t>ngarkuara</a:t>
            </a:r>
            <a:r>
              <a:rPr lang="en-US" sz="1800" b="1" kern="0" dirty="0">
                <a:effectLst/>
                <a:latin typeface="Book Antiqua" panose="02040602050305030304" pitchFamily="18" charset="0"/>
                <a:ea typeface="Times New Roman" panose="02020603050405020304" pitchFamily="18" charset="0"/>
                <a:cs typeface="Times New Roman" panose="02020603050405020304" pitchFamily="18" charset="0"/>
              </a:rPr>
              <a:t> me </a:t>
            </a:r>
            <a:r>
              <a:rPr lang="en-US" sz="1800" b="1" kern="0" dirty="0" err="1">
                <a:effectLst/>
                <a:latin typeface="Book Antiqua" panose="02040602050305030304" pitchFamily="18" charset="0"/>
                <a:ea typeface="Times New Roman" panose="02020603050405020304" pitchFamily="18" charset="0"/>
                <a:cs typeface="Times New Roman" panose="02020603050405020304" pitchFamily="18" charset="0"/>
              </a:rPr>
              <a:t>shqyrtimin</a:t>
            </a:r>
            <a:r>
              <a:rPr lang="en-US" sz="1800" b="1" kern="0" dirty="0">
                <a:effectLst/>
                <a:latin typeface="Book Antiqua" panose="02040602050305030304" pitchFamily="18" charset="0"/>
                <a:ea typeface="Times New Roman" panose="02020603050405020304" pitchFamily="18" charset="0"/>
                <a:cs typeface="Times New Roman" panose="02020603050405020304" pitchFamily="18" charset="0"/>
              </a:rPr>
              <a:t> e </a:t>
            </a:r>
            <a:r>
              <a:rPr lang="en-US" sz="1800" b="1" kern="0" dirty="0" err="1">
                <a:effectLst/>
                <a:latin typeface="Book Antiqua" panose="02040602050305030304" pitchFamily="18" charset="0"/>
                <a:ea typeface="Times New Roman" panose="02020603050405020304" pitchFamily="18" charset="0"/>
                <a:cs typeface="Times New Roman" panose="02020603050405020304" pitchFamily="18" charset="0"/>
              </a:rPr>
              <a:t>ankimit</a:t>
            </a:r>
            <a:r>
              <a:rPr lang="en-US" sz="1800" b="1"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US" sz="1800" b="1" kern="0" dirty="0" err="1">
                <a:effectLst/>
                <a:latin typeface="Book Antiqua" panose="02040602050305030304" pitchFamily="18" charset="0"/>
                <a:ea typeface="Times New Roman" panose="02020603050405020304" pitchFamily="18" charset="0"/>
                <a:cs typeface="Times New Roman" panose="02020603050405020304" pitchFamily="18" charset="0"/>
              </a:rPr>
              <a:t>administrativ</a:t>
            </a:r>
            <a:endParaRPr lang="en-US" sz="3200" dirty="0"/>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14"/>
          </p:nvPr>
        </p:nvSpPr>
        <p:spPr>
          <a:xfrm>
            <a:off x="771525" y="1970116"/>
            <a:ext cx="3753822" cy="4588626"/>
          </a:xfrm>
          <a:solidFill>
            <a:schemeClr val="accent2">
              <a:lumMod val="20000"/>
              <a:lumOff val="80000"/>
            </a:schemeClr>
          </a:solidFill>
        </p:spPr>
        <p:txBody>
          <a:bodyPr vert="horz" lIns="91440" tIns="45720" rIns="91440" bIns="45720" rtlCol="0" anchor="t">
            <a:normAutofit/>
          </a:bodyPr>
          <a:lstStyle/>
          <a:p>
            <a:pPr marL="58738" marR="0" lvl="1" indent="0" algn="ctr">
              <a:spcBef>
                <a:spcPts val="0"/>
              </a:spcBef>
              <a:spcAft>
                <a:spcPts val="0"/>
              </a:spcAft>
              <a:buNone/>
            </a:pPr>
            <a:endParaRPr lang="en-US" sz="2400" dirty="0">
              <a:effectLst/>
              <a:latin typeface="Book Antiqua" panose="02040602050305030304" pitchFamily="18" charset="0"/>
              <a:ea typeface="Times New Roman" panose="02020603050405020304" pitchFamily="18" charset="0"/>
            </a:endParaRPr>
          </a:p>
          <a:p>
            <a:pPr marL="58738" marR="0" lvl="1" indent="0" algn="ctr">
              <a:spcBef>
                <a:spcPts val="0"/>
              </a:spcBef>
              <a:spcAft>
                <a:spcPts val="0"/>
              </a:spcAft>
              <a:buNone/>
            </a:pPr>
            <a:endParaRPr lang="en-US" sz="2400" dirty="0">
              <a:latin typeface="Book Antiqua" panose="02040602050305030304" pitchFamily="18" charset="0"/>
              <a:ea typeface="Times New Roman" panose="02020603050405020304" pitchFamily="18" charset="0"/>
            </a:endParaRPr>
          </a:p>
          <a:p>
            <a:pPr marL="58738" marR="0" lvl="1" indent="0" algn="ctr">
              <a:spcBef>
                <a:spcPts val="0"/>
              </a:spcBef>
              <a:spcAft>
                <a:spcPts val="0"/>
              </a:spcAft>
              <a:buNone/>
            </a:pPr>
            <a:endParaRPr lang="en-US" sz="2400" dirty="0">
              <a:effectLst/>
              <a:latin typeface="Book Antiqua" panose="02040602050305030304" pitchFamily="18" charset="0"/>
              <a:ea typeface="Times New Roman" panose="02020603050405020304" pitchFamily="18" charset="0"/>
            </a:endParaRPr>
          </a:p>
          <a:p>
            <a:pPr marL="58738" marR="0" lvl="1" indent="0" algn="ctr">
              <a:spcBef>
                <a:spcPts val="0"/>
              </a:spcBef>
              <a:spcAft>
                <a:spcPts val="0"/>
              </a:spcAft>
              <a:buNone/>
            </a:pPr>
            <a:endParaRPr lang="en-US" sz="2400" dirty="0">
              <a:latin typeface="Book Antiqua" panose="02040602050305030304" pitchFamily="18" charset="0"/>
              <a:ea typeface="Times New Roman" panose="02020603050405020304" pitchFamily="18" charset="0"/>
            </a:endParaRPr>
          </a:p>
          <a:p>
            <a:pPr marL="58738" marR="0" lvl="1" indent="0" algn="ctr">
              <a:spcBef>
                <a:spcPts val="0"/>
              </a:spcBef>
              <a:spcAft>
                <a:spcPts val="0"/>
              </a:spcAft>
              <a:buNone/>
            </a:pPr>
            <a:endParaRPr lang="en-US" sz="2400" dirty="0">
              <a:effectLst/>
              <a:latin typeface="Book Antiqua" panose="02040602050305030304" pitchFamily="18" charset="0"/>
              <a:ea typeface="Times New Roman" panose="02020603050405020304" pitchFamily="18" charset="0"/>
            </a:endParaRPr>
          </a:p>
          <a:p>
            <a:pPr marL="58738" marR="0" lvl="1" indent="0" algn="ctr">
              <a:spcBef>
                <a:spcPts val="0"/>
              </a:spcBef>
              <a:spcAft>
                <a:spcPts val="0"/>
              </a:spcAft>
              <a:buNone/>
            </a:pPr>
            <a:endParaRPr lang="en-US" sz="2400" dirty="0">
              <a:latin typeface="Book Antiqua" panose="02040602050305030304" pitchFamily="18" charset="0"/>
              <a:ea typeface="Times New Roman" panose="02020603050405020304" pitchFamily="18" charset="0"/>
            </a:endParaRPr>
          </a:p>
          <a:p>
            <a:pPr marL="58738" marR="0" lvl="1" indent="0" algn="ctr">
              <a:spcBef>
                <a:spcPts val="0"/>
              </a:spcBef>
              <a:spcAft>
                <a:spcPts val="0"/>
              </a:spcAft>
              <a:buNone/>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Komisioni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Ankimimeve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dhe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Sanksioneve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813F3455-E568-40C9-9F4D-8C89F4CD95F8}"/>
              </a:ext>
            </a:extLst>
          </p:cNvPr>
          <p:cNvSpPr>
            <a:spLocks noGrp="1"/>
          </p:cNvSpPr>
          <p:nvPr>
            <p:ph sz="half" idx="15"/>
          </p:nvPr>
        </p:nvSpPr>
        <p:spPr>
          <a:xfrm>
            <a:off x="5075853" y="1970115"/>
            <a:ext cx="5085735" cy="4588625"/>
          </a:xfrm>
          <a:solidFill>
            <a:schemeClr val="accent5">
              <a:lumMod val="20000"/>
              <a:lumOff val="80000"/>
            </a:schemeClr>
          </a:solidFill>
        </p:spPr>
        <p:txBody>
          <a:bodyPr vert="horz" lIns="91440" tIns="45720" rIns="91440" bIns="45720" rtlCol="0" anchor="t">
            <a:normAutofit fontScale="55000" lnSpcReduction="20000"/>
          </a:bodyPr>
          <a:lstStyle/>
          <a:p>
            <a:pPr marL="342900" lvl="0" indent="-342900" algn="just">
              <a:lnSpc>
                <a:spcPts val="1700"/>
              </a:lnSpc>
              <a:buFont typeface="Wingdings" panose="05000000000000000000" pitchFamily="2" charset="2"/>
              <a:buChar char=""/>
            </a:pPr>
            <a:r>
              <a:rPr lang="sq-AL" sz="2900" dirty="0">
                <a:effectLst/>
                <a:latin typeface="Times New Roman" panose="02020603050405020304" pitchFamily="18" charset="0"/>
                <a:ea typeface="Times New Roman" panose="02020603050405020304" pitchFamily="18" charset="0"/>
                <a:cs typeface="Times New Roman" panose="02020603050405020304" pitchFamily="18" charset="0"/>
              </a:rPr>
              <a:t>Vendos për shpalljen e pavlefshme të zgjedhjeve, si dhe për përsëritjen e pjesshme ose të plotë të zgjedhjeve;</a:t>
            </a:r>
            <a:endParaRPr lang="en-GB" sz="2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ts val="1700"/>
              </a:lnSpc>
              <a:buFont typeface="Wingdings" panose="05000000000000000000" pitchFamily="2" charset="2"/>
              <a:buChar char=""/>
            </a:pPr>
            <a:r>
              <a:rPr lang="sq-AL" sz="2900" dirty="0">
                <a:effectLst/>
                <a:latin typeface="Times New Roman" panose="02020603050405020304" pitchFamily="18" charset="0"/>
                <a:ea typeface="Times New Roman" panose="02020603050405020304" pitchFamily="18" charset="0"/>
                <a:cs typeface="Times New Roman" panose="02020603050405020304" pitchFamily="18" charset="0"/>
              </a:rPr>
              <a:t>Shqyrton dhe zgjidh në rrugë administrative ankesat ndaj akteve të Komisionerit;</a:t>
            </a:r>
            <a:endParaRPr lang="en-GB" sz="2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ts val="1700"/>
              </a:lnSpc>
              <a:buFont typeface="Wingdings" panose="05000000000000000000" pitchFamily="2" charset="2"/>
              <a:buChar char=""/>
            </a:pPr>
            <a:r>
              <a:rPr lang="sq-AL" sz="2900" dirty="0">
                <a:effectLst/>
                <a:latin typeface="Times New Roman" panose="02020603050405020304" pitchFamily="18" charset="0"/>
                <a:ea typeface="Times New Roman" panose="02020603050405020304" pitchFamily="18" charset="0"/>
                <a:cs typeface="Times New Roman" panose="02020603050405020304" pitchFamily="18" charset="0"/>
              </a:rPr>
              <a:t>Shqyrton dhe zgjidh në rrugë administrative ankesat e subjekteve zgjedhore ndaj vendimeve të KZAZ;</a:t>
            </a:r>
            <a:endParaRPr lang="en-GB" sz="2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ts val="1700"/>
              </a:lnSpc>
              <a:buFont typeface="Wingdings" panose="05000000000000000000" pitchFamily="2" charset="2"/>
              <a:buChar char=""/>
            </a:pPr>
            <a:r>
              <a:rPr lang="sq-AL" sz="2900" dirty="0">
                <a:effectLst/>
                <a:latin typeface="Times New Roman" panose="02020603050405020304" pitchFamily="18" charset="0"/>
                <a:ea typeface="Times New Roman" panose="02020603050405020304" pitchFamily="18" charset="0"/>
                <a:cs typeface="Times New Roman" panose="02020603050405020304" pitchFamily="18" charset="0"/>
              </a:rPr>
              <a:t>Vlerëson performancën e komisionerëve dhe numëruesve për çështjet që shqyrton;</a:t>
            </a:r>
            <a:endParaRPr lang="en-GB" sz="2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ts val="1700"/>
              </a:lnSpc>
              <a:buFont typeface="Wingdings" panose="05000000000000000000" pitchFamily="2" charset="2"/>
              <a:buChar char=""/>
            </a:pPr>
            <a:r>
              <a:rPr lang="sq-AL" sz="2900" dirty="0">
                <a:effectLst/>
                <a:latin typeface="Times New Roman" panose="02020603050405020304" pitchFamily="18" charset="0"/>
                <a:ea typeface="Times New Roman" panose="02020603050405020304" pitchFamily="18" charset="0"/>
                <a:cs typeface="Times New Roman" panose="02020603050405020304" pitchFamily="18" charset="0"/>
              </a:rPr>
              <a:t>Me kërkesë të Komisionerit, vendos masat disiplinore ndaj zyrtarëve zgjedhorë në rastet kur pas kontrollit </a:t>
            </a:r>
            <a:r>
              <a:rPr lang="sq-AL" sz="2900" i="1" dirty="0">
                <a:effectLst/>
                <a:latin typeface="Times New Roman" panose="02020603050405020304" pitchFamily="18" charset="0"/>
                <a:ea typeface="Times New Roman" panose="02020603050405020304" pitchFamily="18" charset="0"/>
                <a:cs typeface="Times New Roman" panose="02020603050405020304" pitchFamily="18" charset="0"/>
              </a:rPr>
              <a:t>aposteriori</a:t>
            </a:r>
            <a:r>
              <a:rPr lang="sq-AL" sz="2900" dirty="0">
                <a:effectLst/>
                <a:latin typeface="Times New Roman" panose="02020603050405020304" pitchFamily="18" charset="0"/>
                <a:ea typeface="Times New Roman" panose="02020603050405020304" pitchFamily="18" charset="0"/>
                <a:cs typeface="Times New Roman" panose="02020603050405020304" pitchFamily="18" charset="0"/>
              </a:rPr>
              <a:t> të materialit zgjedhor janë konstatuar shkelje ose parregullsi në administrim;</a:t>
            </a:r>
            <a:endParaRPr lang="en-GB" sz="2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ts val="1700"/>
              </a:lnSpc>
              <a:spcAft>
                <a:spcPts val="1000"/>
              </a:spcAft>
              <a:buFont typeface="Wingdings" panose="05000000000000000000" pitchFamily="2" charset="2"/>
              <a:buChar char=""/>
            </a:pPr>
            <a:r>
              <a:rPr lang="sq-AL" sz="2900" dirty="0">
                <a:effectLst/>
                <a:latin typeface="Times New Roman" panose="02020603050405020304" pitchFamily="18" charset="0"/>
                <a:ea typeface="Times New Roman" panose="02020603050405020304" pitchFamily="18" charset="0"/>
                <a:cs typeface="Times New Roman" panose="02020603050405020304" pitchFamily="18" charset="0"/>
              </a:rPr>
              <a:t>Me kërkesë të Komisionerit, vendos sanksione administrative kundër personave apo subjekteve zgjedhore dhe/ose kandidatëve të tyre, që kryejnë kundërvajtje administrative në lidhje me zgjedhjet.</a:t>
            </a:r>
            <a:endParaRPr lang="en-GB" sz="2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1" indent="-342900">
              <a:spcBef>
                <a:spcPts val="0"/>
              </a:spcBef>
              <a:spcAft>
                <a:spcPts val="0"/>
              </a:spcAft>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a:lstStyle/>
          <a:p>
            <a:fld id="{B5CEABB6-07DC-46E8-9B57-56EC44A396E5}" type="slidenum">
              <a:rPr lang="en-US" smtClean="0"/>
              <a:pPr/>
              <a:t>5</a:t>
            </a:fld>
            <a:endParaRPr lang="en-US" dirty="0"/>
          </a:p>
        </p:txBody>
      </p:sp>
      <p:pic>
        <p:nvPicPr>
          <p:cNvPr id="2" name="Picture 1">
            <a:extLst>
              <a:ext uri="{FF2B5EF4-FFF2-40B4-BE49-F238E27FC236}">
                <a16:creationId xmlns:a16="http://schemas.microsoft.com/office/drawing/2014/main" id="{72AF20FA-19D5-1E09-DBD4-07BCF1029369}"/>
              </a:ext>
            </a:extLst>
          </p:cNvPr>
          <p:cNvPicPr>
            <a:picLocks noChangeAspect="1"/>
          </p:cNvPicPr>
          <p:nvPr/>
        </p:nvPicPr>
        <p:blipFill>
          <a:blip r:embed="rId3"/>
          <a:stretch>
            <a:fillRect/>
          </a:stretch>
        </p:blipFill>
        <p:spPr>
          <a:xfrm>
            <a:off x="2195909" y="-1587"/>
            <a:ext cx="7218290" cy="1463167"/>
          </a:xfrm>
          <a:prstGeom prst="rect">
            <a:avLst/>
          </a:prstGeom>
        </p:spPr>
      </p:pic>
    </p:spTree>
    <p:extLst>
      <p:ext uri="{BB962C8B-B14F-4D97-AF65-F5344CB8AC3E}">
        <p14:creationId xmlns:p14="http://schemas.microsoft.com/office/powerpoint/2010/main" val="130672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708597" y="1461580"/>
            <a:ext cx="9389288" cy="508536"/>
          </a:xfrm>
        </p:spPr>
        <p:txBody>
          <a:bodyPr>
            <a:normAutofit fontScale="90000"/>
          </a:bodyPr>
          <a:lstStyle/>
          <a:p>
            <a:pPr algn="ctr"/>
            <a:r>
              <a:rPr lang="en-US" sz="3200" b="1" kern="0" dirty="0" err="1">
                <a:effectLst/>
                <a:latin typeface="Book Antiqua" panose="02040602050305030304" pitchFamily="18" charset="0"/>
                <a:ea typeface="Times New Roman" panose="02020603050405020304" pitchFamily="18" charset="0"/>
                <a:cs typeface="Times New Roman" panose="02020603050405020304" pitchFamily="18" charset="0"/>
              </a:rPr>
              <a:t>Afatet</a:t>
            </a:r>
            <a:r>
              <a:rPr lang="en-US" sz="3200" b="1"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US" sz="3200" b="1" kern="0" dirty="0" err="1">
                <a:effectLst/>
                <a:latin typeface="Book Antiqua" panose="02040602050305030304" pitchFamily="18" charset="0"/>
                <a:ea typeface="Times New Roman" panose="02020603050405020304" pitchFamily="18" charset="0"/>
                <a:cs typeface="Times New Roman" panose="02020603050405020304" pitchFamily="18" charset="0"/>
              </a:rPr>
              <a:t>proCedurale</a:t>
            </a:r>
            <a:endParaRPr lang="en-US" sz="3200" dirty="0"/>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14"/>
          </p:nvPr>
        </p:nvSpPr>
        <p:spPr>
          <a:xfrm>
            <a:off x="847238" y="2251821"/>
            <a:ext cx="8950973" cy="4104529"/>
          </a:xfrm>
          <a:solidFill>
            <a:schemeClr val="accent2">
              <a:lumMod val="20000"/>
              <a:lumOff val="80000"/>
            </a:schemeClr>
          </a:solidFill>
        </p:spPr>
        <p:txBody>
          <a:bodyPr vert="horz" lIns="91440" tIns="45720" rIns="91440" bIns="45720" rtlCol="0" anchor="t">
            <a:normAutofit/>
          </a:bodyPr>
          <a:lstStyle/>
          <a:p>
            <a:pPr marL="342900" lvl="1" indent="-342900" algn="just">
              <a:lnSpc>
                <a:spcPct val="150000"/>
              </a:lnSpc>
              <a:spcAft>
                <a:spcPts val="0"/>
              </a:spcAft>
            </a:pP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sq-AL" kern="0" dirty="0">
                <a:effectLst/>
                <a:latin typeface="Times New Roman" panose="02020603050405020304" pitchFamily="18" charset="0"/>
                <a:ea typeface="Times New Roman" panose="02020603050405020304" pitchFamily="18" charset="0"/>
                <a:cs typeface="Times New Roman" panose="02020603050405020304" pitchFamily="18" charset="0"/>
              </a:rPr>
              <a:t>fate të shkurtra</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q-AL" kern="0" dirty="0">
                <a:effectLst/>
                <a:latin typeface="Times New Roman" panose="02020603050405020304" pitchFamily="18" charset="0"/>
                <a:ea typeface="Times New Roman" panose="02020603050405020304" pitchFamily="18" charset="0"/>
                <a:cs typeface="Times New Roman" panose="02020603050405020304" pitchFamily="18" charset="0"/>
              </a:rPr>
              <a:t>nga tre deri në pesë ditë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1" indent="-342900" algn="just">
              <a:lnSpc>
                <a:spcPct val="150000"/>
              </a:lnSpc>
              <a:spcAft>
                <a:spcPts val="0"/>
              </a:spcAft>
            </a:pP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sq-AL" kern="0" dirty="0">
                <a:effectLst/>
                <a:latin typeface="Times New Roman" panose="02020603050405020304" pitchFamily="18" charset="0"/>
                <a:ea typeface="Times New Roman" panose="02020603050405020304" pitchFamily="18" charset="0"/>
                <a:cs typeface="Times New Roman" panose="02020603050405020304" pitchFamily="18" charset="0"/>
              </a:rPr>
              <a:t>uk mund të ketë rivendosje në afat për ankimin administrativ</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a:t>
            </a:r>
          </a:p>
          <a:p>
            <a:pPr marL="342900" lvl="1" indent="-342900" algn="just">
              <a:lnSpc>
                <a:spcPct val="150000"/>
              </a:lnSpc>
              <a:spcAft>
                <a:spcPts val="0"/>
              </a:spcAft>
            </a:pP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Afati</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për</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kryerjen</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e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veprimeve</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hetimore</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administrative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përcaktohet</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rast</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pas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rasti</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në</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konsultim</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me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palët</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a:t>
            </a:r>
          </a:p>
          <a:p>
            <a:pPr marL="342900" lvl="1" indent="-342900" algn="just">
              <a:lnSpc>
                <a:spcPct val="150000"/>
              </a:lnSpc>
              <a:spcAft>
                <a:spcPts val="0"/>
              </a:spcAft>
            </a:pPr>
            <a:r>
              <a:rPr lang="en-GB" kern="0" dirty="0">
                <a:latin typeface="Times New Roman" panose="02020603050405020304" pitchFamily="18" charset="0"/>
                <a:ea typeface="Times New Roman" panose="02020603050405020304" pitchFamily="18" charset="0"/>
                <a:cs typeface="Times New Roman" panose="02020603050405020304" pitchFamily="18" charset="0"/>
              </a:rPr>
              <a:t>KQZ-</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ja</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merr</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vendim</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përfundimtar</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në</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lidhje</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me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ankimin</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ndaj</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vendimit</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për</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miratimin</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e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tabelës</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së</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rezultateve</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të</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zgjedhjeve</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jo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më</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vonë</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se 10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ditë</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nga</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data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kur</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është</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regjistruar</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ankimi</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përkatës</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p>
          <a:p>
            <a:pPr marL="342900" lvl="1" indent="-342900" algn="just">
              <a:lnSpc>
                <a:spcPct val="150000"/>
              </a:lnSpc>
              <a:spcAft>
                <a:spcPts val="0"/>
              </a:spcAft>
            </a:pP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Në</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çdo</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rast</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tjetër</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KQZ-</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ja</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merr</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vendim</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jo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më</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vonë</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se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dy</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ditë</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nga</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paraqitja</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 e </a:t>
            </a:r>
            <a:r>
              <a:rPr lang="en-GB" kern="0" dirty="0" err="1">
                <a:latin typeface="Times New Roman" panose="02020603050405020304" pitchFamily="18" charset="0"/>
                <a:ea typeface="Times New Roman" panose="02020603050405020304" pitchFamily="18" charset="0"/>
                <a:cs typeface="Times New Roman" panose="02020603050405020304" pitchFamily="18" charset="0"/>
              </a:rPr>
              <a:t>ankimit</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a:t>
            </a:r>
          </a:p>
          <a:p>
            <a:pPr marL="0" marR="0" lvl="1" indent="0" algn="just">
              <a:lnSpc>
                <a:spcPct val="100000"/>
              </a:lnSpc>
              <a:spcBef>
                <a:spcPts val="0"/>
              </a:spcBef>
              <a:spcAft>
                <a:spcPts val="0"/>
              </a:spcAft>
              <a:buNone/>
            </a:pPr>
            <a:endPar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1" indent="0" algn="just">
              <a:lnSpc>
                <a:spcPct val="100000"/>
              </a:lnSpc>
              <a:spcBef>
                <a:spcPts val="0"/>
              </a:spcBef>
              <a:spcAft>
                <a:spcPts val="0"/>
              </a:spcAft>
              <a:buNone/>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a:lstStyle/>
          <a:p>
            <a:fld id="{B5CEABB6-07DC-46E8-9B57-56EC44A396E5}" type="slidenum">
              <a:rPr lang="en-US" smtClean="0"/>
              <a:pPr/>
              <a:t>6</a:t>
            </a:fld>
            <a:endParaRPr lang="en-US" dirty="0"/>
          </a:p>
        </p:txBody>
      </p:sp>
      <p:pic>
        <p:nvPicPr>
          <p:cNvPr id="2" name="Picture 1">
            <a:extLst>
              <a:ext uri="{FF2B5EF4-FFF2-40B4-BE49-F238E27FC236}">
                <a16:creationId xmlns:a16="http://schemas.microsoft.com/office/drawing/2014/main" id="{72AF20FA-19D5-1E09-DBD4-07BCF1029369}"/>
              </a:ext>
            </a:extLst>
          </p:cNvPr>
          <p:cNvPicPr>
            <a:picLocks noChangeAspect="1"/>
          </p:cNvPicPr>
          <p:nvPr/>
        </p:nvPicPr>
        <p:blipFill>
          <a:blip r:embed="rId3"/>
          <a:stretch>
            <a:fillRect/>
          </a:stretch>
        </p:blipFill>
        <p:spPr>
          <a:xfrm>
            <a:off x="2195909" y="-1587"/>
            <a:ext cx="7218290" cy="1463167"/>
          </a:xfrm>
          <a:prstGeom prst="rect">
            <a:avLst/>
          </a:prstGeom>
        </p:spPr>
      </p:pic>
    </p:spTree>
    <p:extLst>
      <p:ext uri="{BB962C8B-B14F-4D97-AF65-F5344CB8AC3E}">
        <p14:creationId xmlns:p14="http://schemas.microsoft.com/office/powerpoint/2010/main" val="391846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911544" y="1779513"/>
            <a:ext cx="9389288" cy="641540"/>
          </a:xfrm>
        </p:spPr>
        <p:txBody>
          <a:bodyPr>
            <a:normAutofit fontScale="90000"/>
          </a:bodyPr>
          <a:lstStyle/>
          <a:p>
            <a:pPr algn="ctr"/>
            <a:r>
              <a:rPr lang="sq-AL" sz="3200" kern="0" dirty="0">
                <a:effectLst/>
                <a:latin typeface="Book Antiqua" panose="02040602050305030304" pitchFamily="18" charset="0"/>
                <a:ea typeface="Times New Roman" panose="02020603050405020304" pitchFamily="18" charset="0"/>
                <a:cs typeface="Times New Roman" panose="02020603050405020304" pitchFamily="18" charset="0"/>
              </a:rPr>
              <a:t> palët e përfshira në procedurë administrative </a:t>
            </a:r>
            <a:endParaRPr lang="en-US" sz="3200" dirty="0"/>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14"/>
          </p:nvPr>
        </p:nvSpPr>
        <p:spPr>
          <a:xfrm>
            <a:off x="860811" y="3318106"/>
            <a:ext cx="9221201" cy="2308076"/>
          </a:xfrm>
          <a:solidFill>
            <a:schemeClr val="accent2">
              <a:lumMod val="20000"/>
              <a:lumOff val="80000"/>
            </a:schemeClr>
          </a:solidFill>
        </p:spPr>
        <p:txBody>
          <a:bodyPr vert="horz" lIns="91440" tIns="45720" rIns="91440" bIns="45720" rtlCol="0" anchor="t">
            <a:noAutofit/>
          </a:bodyPr>
          <a:lstStyle/>
          <a:p>
            <a:pPr marL="285750" marR="0" indent="-285750" algn="just">
              <a:lnSpc>
                <a:spcPct val="150000"/>
              </a:lnSpc>
              <a:spcBef>
                <a:spcPts val="0"/>
              </a:spcBef>
              <a:spcAft>
                <a:spcPts val="0"/>
              </a:spcAft>
              <a:buFont typeface="Wingdings" panose="05000000000000000000" pitchFamily="2" charset="2"/>
              <a:buChar char="§"/>
            </a:pPr>
            <a:r>
              <a:rPr lang="en-GB" kern="0" dirty="0">
                <a:latin typeface="Book Antiqua" panose="02040602050305030304" pitchFamily="18" charset="0"/>
                <a:ea typeface="Times New Roman" panose="02020603050405020304" pitchFamily="18" charset="0"/>
                <a:cs typeface="Times New Roman" panose="02020603050405020304" pitchFamily="18" charset="0"/>
              </a:rPr>
              <a:t>P</a:t>
            </a:r>
            <a:r>
              <a:rPr lang="sq-AL" kern="0" dirty="0">
                <a:effectLst/>
                <a:latin typeface="Times New Roman" panose="02020603050405020304" pitchFamily="18" charset="0"/>
                <a:ea typeface="Times New Roman" panose="02020603050405020304" pitchFamily="18" charset="0"/>
                <a:cs typeface="Times New Roman" panose="02020603050405020304" pitchFamily="18" charset="0"/>
              </a:rPr>
              <a:t>alët janë ankuesi dhe pala e interesuar. </a:t>
            </a:r>
            <a:endParaRPr lang="en-GB" kern="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lgn="just">
              <a:lnSpc>
                <a:spcPct val="150000"/>
              </a:lnSpc>
              <a:spcBef>
                <a:spcPts val="0"/>
              </a:spcBef>
              <a:spcAft>
                <a:spcPts val="0"/>
              </a:spcAft>
              <a:buFont typeface="Wingdings" panose="05000000000000000000" pitchFamily="2" charset="2"/>
              <a:buChar char="§"/>
            </a:pPr>
            <a:r>
              <a:rPr lang="en-GB" kern="0" dirty="0">
                <a:latin typeface="Times New Roman" panose="02020603050405020304" pitchFamily="18" charset="0"/>
                <a:ea typeface="Times New Roman" panose="02020603050405020304" pitchFamily="18" charset="0"/>
                <a:cs typeface="Times New Roman" panose="02020603050405020304" pitchFamily="18" charset="0"/>
              </a:rPr>
              <a:t>P</a:t>
            </a:r>
            <a:r>
              <a:rPr lang="sq-AL" kern="0" dirty="0">
                <a:effectLst/>
                <a:latin typeface="Times New Roman" panose="02020603050405020304" pitchFamily="18" charset="0"/>
                <a:ea typeface="Times New Roman" panose="02020603050405020304" pitchFamily="18" charset="0"/>
                <a:cs typeface="Times New Roman" panose="02020603050405020304" pitchFamily="18" charset="0"/>
              </a:rPr>
              <a:t>ala e interesuar për të marrë pjesë në shqyrtimin administrativ do duhet që të depozitojë kërkesë për përfshirjen në procedurën e shqyrtimit administrativ </a:t>
            </a:r>
            <a:endParaRPr lang="en-GB" kern="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lgn="just">
              <a:lnSpc>
                <a:spcPct val="150000"/>
              </a:lnSpc>
              <a:spcBef>
                <a:spcPts val="0"/>
              </a:spcBef>
              <a:spcAft>
                <a:spcPts val="0"/>
              </a:spcAft>
              <a:buFont typeface="Wingdings" panose="05000000000000000000" pitchFamily="2" charset="2"/>
              <a:buChar char="§"/>
            </a:pPr>
            <a:r>
              <a:rPr lang="en-GB" kern="0" dirty="0">
                <a:latin typeface="Times New Roman" panose="02020603050405020304" pitchFamily="18" charset="0"/>
                <a:ea typeface="Times New Roman" panose="02020603050405020304" pitchFamily="18" charset="0"/>
                <a:cs typeface="Times New Roman" panose="02020603050405020304" pitchFamily="18" charset="0"/>
              </a:rPr>
              <a:t>P</a:t>
            </a:r>
            <a:r>
              <a:rPr lang="sq-AL" kern="0" dirty="0">
                <a:effectLst/>
                <a:latin typeface="Times New Roman" panose="02020603050405020304" pitchFamily="18" charset="0"/>
                <a:ea typeface="Times New Roman" panose="02020603050405020304" pitchFamily="18" charset="0"/>
                <a:cs typeface="Times New Roman" panose="02020603050405020304" pitchFamily="18" charset="0"/>
              </a:rPr>
              <a:t>ranimi i saj është në kompetencën e KQZ dhe realizohet në formën e një vendimi.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a:lstStyle/>
          <a:p>
            <a:fld id="{B5CEABB6-07DC-46E8-9B57-56EC44A396E5}" type="slidenum">
              <a:rPr lang="en-US" smtClean="0"/>
              <a:pPr/>
              <a:t>7</a:t>
            </a:fld>
            <a:endParaRPr lang="en-US" dirty="0"/>
          </a:p>
        </p:txBody>
      </p:sp>
      <p:pic>
        <p:nvPicPr>
          <p:cNvPr id="2" name="Picture 1">
            <a:extLst>
              <a:ext uri="{FF2B5EF4-FFF2-40B4-BE49-F238E27FC236}">
                <a16:creationId xmlns:a16="http://schemas.microsoft.com/office/drawing/2014/main" id="{72AF20FA-19D5-1E09-DBD4-07BCF1029369}"/>
              </a:ext>
            </a:extLst>
          </p:cNvPr>
          <p:cNvPicPr>
            <a:picLocks noChangeAspect="1"/>
          </p:cNvPicPr>
          <p:nvPr/>
        </p:nvPicPr>
        <p:blipFill>
          <a:blip r:embed="rId3"/>
          <a:stretch>
            <a:fillRect/>
          </a:stretch>
        </p:blipFill>
        <p:spPr>
          <a:xfrm>
            <a:off x="2137720" y="60833"/>
            <a:ext cx="7218290" cy="1463167"/>
          </a:xfrm>
          <a:prstGeom prst="rect">
            <a:avLst/>
          </a:prstGeom>
        </p:spPr>
      </p:pic>
    </p:spTree>
    <p:extLst>
      <p:ext uri="{BB962C8B-B14F-4D97-AF65-F5344CB8AC3E}">
        <p14:creationId xmlns:p14="http://schemas.microsoft.com/office/powerpoint/2010/main" val="427961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536461" y="1852676"/>
            <a:ext cx="9723452" cy="624915"/>
          </a:xfrm>
        </p:spPr>
        <p:txBody>
          <a:bodyPr>
            <a:noAutofit/>
          </a:bodyPr>
          <a:lstStyle/>
          <a:p>
            <a:pPr algn="ctr"/>
            <a:r>
              <a:rPr lang="en-US" sz="2800" b="1" kern="0" dirty="0" err="1">
                <a:effectLst/>
                <a:latin typeface="Book Antiqua" panose="02040602050305030304" pitchFamily="18" charset="0"/>
                <a:ea typeface="Times New Roman" panose="02020603050405020304" pitchFamily="18" charset="0"/>
                <a:cs typeface="Times New Roman" panose="02020603050405020304" pitchFamily="18" charset="0"/>
              </a:rPr>
              <a:t>ProCedura</a:t>
            </a:r>
            <a:r>
              <a:rPr lang="en-US" sz="2800" b="1" kern="0" dirty="0">
                <a:effectLst/>
                <a:latin typeface="Book Antiqua" panose="02040602050305030304" pitchFamily="18" charset="0"/>
                <a:ea typeface="Times New Roman" panose="02020603050405020304" pitchFamily="18" charset="0"/>
                <a:cs typeface="Times New Roman" panose="02020603050405020304" pitchFamily="18" charset="0"/>
              </a:rPr>
              <a:t> e </a:t>
            </a:r>
            <a:r>
              <a:rPr lang="en-US" sz="2800" b="1" kern="0" dirty="0" err="1">
                <a:effectLst/>
                <a:latin typeface="Book Antiqua" panose="02040602050305030304" pitchFamily="18" charset="0"/>
                <a:ea typeface="Times New Roman" panose="02020603050405020304" pitchFamily="18" charset="0"/>
                <a:cs typeface="Times New Roman" panose="02020603050405020304" pitchFamily="18" charset="0"/>
              </a:rPr>
              <a:t>shqyrtimit</a:t>
            </a:r>
            <a:r>
              <a:rPr lang="en-US" sz="2800" b="1"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US" sz="2800" b="1" kern="0" dirty="0" err="1">
                <a:effectLst/>
                <a:latin typeface="Book Antiqua" panose="02040602050305030304" pitchFamily="18" charset="0"/>
                <a:ea typeface="Times New Roman" panose="02020603050405020304" pitchFamily="18" charset="0"/>
                <a:cs typeface="Times New Roman" panose="02020603050405020304" pitchFamily="18" charset="0"/>
              </a:rPr>
              <a:t>të</a:t>
            </a:r>
            <a:r>
              <a:rPr lang="en-US" sz="2800" b="1"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US" sz="2800" b="1" kern="0" dirty="0" err="1">
                <a:effectLst/>
                <a:latin typeface="Book Antiqua" panose="02040602050305030304" pitchFamily="18" charset="0"/>
                <a:ea typeface="Times New Roman" panose="02020603050405020304" pitchFamily="18" charset="0"/>
                <a:cs typeface="Times New Roman" panose="02020603050405020304" pitchFamily="18" charset="0"/>
              </a:rPr>
              <a:t>ankimit</a:t>
            </a:r>
            <a:r>
              <a:rPr lang="en-US" sz="2800" b="1"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US" sz="2800" b="1" kern="0" dirty="0" err="1">
                <a:effectLst/>
                <a:latin typeface="Book Antiqua" panose="02040602050305030304" pitchFamily="18" charset="0"/>
                <a:ea typeface="Times New Roman" panose="02020603050405020304" pitchFamily="18" charset="0"/>
                <a:cs typeface="Times New Roman" panose="02020603050405020304" pitchFamily="18" charset="0"/>
              </a:rPr>
              <a:t>administrativ</a:t>
            </a:r>
            <a:endParaRPr lang="en-US" sz="2800" dirty="0"/>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14"/>
          </p:nvPr>
        </p:nvSpPr>
        <p:spPr>
          <a:xfrm>
            <a:off x="536461" y="3084182"/>
            <a:ext cx="9956569" cy="2343680"/>
          </a:xfrm>
          <a:solidFill>
            <a:schemeClr val="accent2">
              <a:lumMod val="20000"/>
              <a:lumOff val="80000"/>
            </a:schemeClr>
          </a:solidFill>
        </p:spPr>
        <p:txBody>
          <a:bodyPr vert="horz" lIns="91440" tIns="45720" rIns="91440" bIns="45720" rtlCol="0" anchor="t">
            <a:normAutofit/>
          </a:bodyPr>
          <a:lstStyle/>
          <a:p>
            <a:pPr marL="285750" marR="0" indent="-285750">
              <a:lnSpc>
                <a:spcPct val="150000"/>
              </a:lnSpc>
              <a:spcBef>
                <a:spcPts val="0"/>
              </a:spcBef>
              <a:spcAft>
                <a:spcPts val="0"/>
              </a:spcAft>
              <a:buFont typeface="Arial" panose="020B0604020202020204" pitchFamily="34" charset="0"/>
              <a:buChar char="•"/>
              <a:tabLst>
                <a:tab pos="270510" algn="l"/>
              </a:tabLst>
            </a:pP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sq-AL" kern="0" dirty="0">
                <a:effectLst/>
                <a:latin typeface="Times New Roman" panose="02020603050405020304" pitchFamily="18" charset="0"/>
                <a:ea typeface="Times New Roman" panose="02020603050405020304" pitchFamily="18" charset="0"/>
                <a:cs typeface="Times New Roman" panose="02020603050405020304" pitchFamily="18" charset="0"/>
              </a:rPr>
              <a:t>hqyrtimi administrativ dhe zgjidhj</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a e</a:t>
            </a:r>
            <a:r>
              <a:rPr lang="sq-AL" kern="0" dirty="0">
                <a:effectLst/>
                <a:latin typeface="Times New Roman" panose="02020603050405020304" pitchFamily="18" charset="0"/>
                <a:ea typeface="Times New Roman" panose="02020603050405020304" pitchFamily="18" charset="0"/>
                <a:cs typeface="Times New Roman" panose="02020603050405020304" pitchFamily="18" charset="0"/>
              </a:rPr>
              <a:t> çështjes në themel në një seancë të vetme</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a:t>
            </a:r>
          </a:p>
          <a:p>
            <a:pPr marL="285750" marR="0" indent="-285750">
              <a:lnSpc>
                <a:spcPct val="150000"/>
              </a:lnSpc>
              <a:spcBef>
                <a:spcPts val="0"/>
              </a:spcBef>
              <a:spcAft>
                <a:spcPts val="0"/>
              </a:spcAft>
              <a:buFont typeface="Arial" panose="020B0604020202020204" pitchFamily="34" charset="0"/>
              <a:buChar char="•"/>
              <a:tabLst>
                <a:tab pos="270510" algn="l"/>
              </a:tabLst>
            </a:pP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sq-AL" kern="0" dirty="0">
                <a:effectLst/>
                <a:latin typeface="Times New Roman" panose="02020603050405020304" pitchFamily="18" charset="0"/>
                <a:ea typeface="Times New Roman" panose="02020603050405020304" pitchFamily="18" charset="0"/>
                <a:cs typeface="Times New Roman" panose="02020603050405020304" pitchFamily="18" charset="0"/>
              </a:rPr>
              <a:t>ërjashtim ë</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sht</a:t>
            </a:r>
            <a:r>
              <a:rPr lang="sq-AL" kern="0" dirty="0">
                <a:effectLst/>
                <a:latin typeface="Times New Roman" panose="02020603050405020304" pitchFamily="18" charset="0"/>
                <a:ea typeface="Times New Roman" panose="02020603050405020304" pitchFamily="18" charset="0"/>
                <a:cs typeface="Times New Roman" panose="02020603050405020304" pitchFamily="18" charset="0"/>
              </a:rPr>
              <a:t>ë rasti kur është e nevojshme marrja e provave tek të tretët</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85750" marR="0" indent="-285750">
              <a:lnSpc>
                <a:spcPct val="150000"/>
              </a:lnSpc>
              <a:spcBef>
                <a:spcPts val="0"/>
              </a:spcBef>
              <a:spcAft>
                <a:spcPts val="0"/>
              </a:spcAft>
              <a:buFont typeface="Arial" panose="020B0604020202020204" pitchFamily="34" charset="0"/>
              <a:buChar char="•"/>
              <a:tabLst>
                <a:tab pos="270510" algn="l"/>
              </a:tabLst>
            </a:pPr>
            <a:r>
              <a:rPr lang="sq-AL" kern="0" dirty="0">
                <a:effectLst/>
                <a:latin typeface="Times New Roman" panose="02020603050405020304" pitchFamily="18" charset="0"/>
                <a:ea typeface="Times New Roman" panose="02020603050405020304" pitchFamily="18" charset="0"/>
                <a:cs typeface="Times New Roman" panose="02020603050405020304" pitchFamily="18" charset="0"/>
              </a:rPr>
              <a:t>Seanca do të zhvillohet pavarësisht pjesëmarrjes së palëve</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a:t>
            </a:r>
          </a:p>
          <a:p>
            <a:pPr marL="285750" marR="0" indent="-285750">
              <a:lnSpc>
                <a:spcPct val="150000"/>
              </a:lnSpc>
              <a:spcBef>
                <a:spcPts val="0"/>
              </a:spcBef>
              <a:spcAft>
                <a:spcPts val="0"/>
              </a:spcAft>
              <a:buFont typeface="Arial" panose="020B0604020202020204" pitchFamily="34" charset="0"/>
              <a:buChar char="•"/>
              <a:tabLst>
                <a:tab pos="270510" algn="l"/>
              </a:tabLst>
            </a:pPr>
            <a:r>
              <a:rPr lang="sq-AL" kern="0" dirty="0">
                <a:effectLst/>
                <a:latin typeface="Times New Roman" panose="02020603050405020304" pitchFamily="18" charset="0"/>
                <a:ea typeface="Times New Roman" panose="02020603050405020304" pitchFamily="18" charset="0"/>
                <a:cs typeface="Times New Roman" panose="02020603050405020304" pitchFamily="18" charset="0"/>
              </a:rPr>
              <a:t>Palë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sq-AL" kern="0" dirty="0">
                <a:effectLst/>
                <a:latin typeface="Times New Roman" panose="02020603050405020304" pitchFamily="18" charset="0"/>
                <a:ea typeface="Times New Roman" panose="02020603050405020304" pitchFamily="18" charset="0"/>
                <a:cs typeface="Times New Roman" panose="02020603050405020304" pitchFamily="18" charset="0"/>
              </a:rPr>
              <a:t> ka</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sq-AL" kern="0" dirty="0">
                <a:effectLst/>
                <a:latin typeface="Times New Roman" panose="02020603050405020304" pitchFamily="18" charset="0"/>
                <a:ea typeface="Times New Roman" panose="02020603050405020304" pitchFamily="18" charset="0"/>
                <a:cs typeface="Times New Roman" panose="02020603050405020304" pitchFamily="18" charset="0"/>
              </a:rPr>
              <a:t>ë detyrimin që të provoj</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sq-AL" kern="0" dirty="0">
                <a:effectLst/>
                <a:latin typeface="Times New Roman" panose="02020603050405020304" pitchFamily="18" charset="0"/>
                <a:ea typeface="Times New Roman" panose="02020603050405020304" pitchFamily="18" charset="0"/>
                <a:cs typeface="Times New Roman" panose="02020603050405020304" pitchFamily="18" charset="0"/>
              </a:rPr>
              <a:t>ë bazueshmërinë e themelit të kërkimeve ose prapësimeve</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a:lstStyle/>
          <a:p>
            <a:fld id="{B5CEABB6-07DC-46E8-9B57-56EC44A396E5}" type="slidenum">
              <a:rPr lang="en-US" smtClean="0"/>
              <a:pPr/>
              <a:t>8</a:t>
            </a:fld>
            <a:endParaRPr lang="en-US" dirty="0"/>
          </a:p>
        </p:txBody>
      </p:sp>
      <p:pic>
        <p:nvPicPr>
          <p:cNvPr id="2" name="Picture 1">
            <a:extLst>
              <a:ext uri="{FF2B5EF4-FFF2-40B4-BE49-F238E27FC236}">
                <a16:creationId xmlns:a16="http://schemas.microsoft.com/office/drawing/2014/main" id="{72AF20FA-19D5-1E09-DBD4-07BCF1029369}"/>
              </a:ext>
            </a:extLst>
          </p:cNvPr>
          <p:cNvPicPr>
            <a:picLocks noChangeAspect="1"/>
          </p:cNvPicPr>
          <p:nvPr/>
        </p:nvPicPr>
        <p:blipFill>
          <a:blip r:embed="rId3"/>
          <a:stretch>
            <a:fillRect/>
          </a:stretch>
        </p:blipFill>
        <p:spPr>
          <a:xfrm>
            <a:off x="2195909" y="-1587"/>
            <a:ext cx="7218290" cy="1463167"/>
          </a:xfrm>
          <a:prstGeom prst="rect">
            <a:avLst/>
          </a:prstGeom>
        </p:spPr>
      </p:pic>
    </p:spTree>
    <p:extLst>
      <p:ext uri="{BB962C8B-B14F-4D97-AF65-F5344CB8AC3E}">
        <p14:creationId xmlns:p14="http://schemas.microsoft.com/office/powerpoint/2010/main" val="269023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701873" y="1921110"/>
            <a:ext cx="9389288" cy="624915"/>
          </a:xfrm>
        </p:spPr>
        <p:txBody>
          <a:bodyPr>
            <a:normAutofit/>
          </a:bodyPr>
          <a:lstStyle/>
          <a:p>
            <a:pPr algn="ctr"/>
            <a:r>
              <a:rPr lang="en-GB" sz="2900" kern="0" dirty="0" err="1">
                <a:effectLst/>
                <a:latin typeface="Book Antiqua" panose="02040602050305030304" pitchFamily="18" charset="0"/>
                <a:ea typeface="Times New Roman" panose="02020603050405020304" pitchFamily="18" charset="0"/>
                <a:cs typeface="Times New Roman" panose="02020603050405020304" pitchFamily="18" charset="0"/>
              </a:rPr>
              <a:t>Vendimet</a:t>
            </a:r>
            <a:r>
              <a:rPr lang="en-GB" sz="2900"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GB" sz="2900" kern="0" dirty="0" err="1">
                <a:effectLst/>
                <a:latin typeface="Book Antiqua" panose="02040602050305030304" pitchFamily="18" charset="0"/>
                <a:ea typeface="Times New Roman" panose="02020603050405020304" pitchFamily="18" charset="0"/>
                <a:cs typeface="Times New Roman" panose="02020603050405020304" pitchFamily="18" charset="0"/>
              </a:rPr>
              <a:t>që</a:t>
            </a:r>
            <a:r>
              <a:rPr lang="en-GB" sz="2900"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GB" sz="2900" kern="0" dirty="0" err="1">
                <a:effectLst/>
                <a:latin typeface="Book Antiqua" panose="02040602050305030304" pitchFamily="18" charset="0"/>
                <a:ea typeface="Times New Roman" panose="02020603050405020304" pitchFamily="18" charset="0"/>
                <a:cs typeface="Times New Roman" panose="02020603050405020304" pitchFamily="18" charset="0"/>
              </a:rPr>
              <a:t>mund</a:t>
            </a:r>
            <a:r>
              <a:rPr lang="en-GB" sz="2900"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GB" sz="2900" kern="0" dirty="0" err="1">
                <a:effectLst/>
                <a:latin typeface="Book Antiqua" panose="02040602050305030304" pitchFamily="18" charset="0"/>
                <a:ea typeface="Times New Roman" panose="02020603050405020304" pitchFamily="18" charset="0"/>
                <a:cs typeface="Times New Roman" panose="02020603050405020304" pitchFamily="18" charset="0"/>
              </a:rPr>
              <a:t>të</a:t>
            </a:r>
            <a:r>
              <a:rPr lang="en-GB" sz="2900"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GB" sz="2900" kern="0" dirty="0" err="1">
                <a:effectLst/>
                <a:latin typeface="Book Antiqua" panose="02040602050305030304" pitchFamily="18" charset="0"/>
                <a:ea typeface="Times New Roman" panose="02020603050405020304" pitchFamily="18" charset="0"/>
                <a:cs typeface="Times New Roman" panose="02020603050405020304" pitchFamily="18" charset="0"/>
              </a:rPr>
              <a:t>merren</a:t>
            </a:r>
            <a:r>
              <a:rPr lang="en-GB" sz="2900"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GB" sz="2900" kern="0" dirty="0" err="1">
                <a:effectLst/>
                <a:latin typeface="Book Antiqua" panose="02040602050305030304" pitchFamily="18" charset="0"/>
                <a:ea typeface="Times New Roman" panose="02020603050405020304" pitchFamily="18" charset="0"/>
                <a:cs typeface="Times New Roman" panose="02020603050405020304" pitchFamily="18" charset="0"/>
              </a:rPr>
              <a:t>nga</a:t>
            </a:r>
            <a:r>
              <a:rPr lang="en-GB" sz="2900" kern="0" dirty="0">
                <a:effectLst/>
                <a:latin typeface="Book Antiqua" panose="02040602050305030304" pitchFamily="18" charset="0"/>
                <a:ea typeface="Times New Roman" panose="02020603050405020304" pitchFamily="18" charset="0"/>
                <a:cs typeface="Times New Roman" panose="02020603050405020304" pitchFamily="18" charset="0"/>
              </a:rPr>
              <a:t> KAS</a:t>
            </a:r>
            <a:endParaRPr lang="en-US" sz="2900" dirty="0"/>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14"/>
          </p:nvPr>
        </p:nvSpPr>
        <p:spPr>
          <a:xfrm>
            <a:off x="367560" y="2862863"/>
            <a:ext cx="9956569" cy="2431338"/>
          </a:xfrm>
          <a:solidFill>
            <a:schemeClr val="accent2">
              <a:lumMod val="20000"/>
              <a:lumOff val="80000"/>
            </a:schemeClr>
          </a:solidFill>
        </p:spPr>
        <p:txBody>
          <a:bodyPr vert="horz" lIns="91440" tIns="45720" rIns="91440" bIns="45720" rtlCol="0" anchor="t">
            <a:normAutofit/>
          </a:bodyPr>
          <a:lstStyle/>
          <a:p>
            <a:pPr marL="342900" marR="0" indent="-342900" algn="just">
              <a:spcBef>
                <a:spcPts val="0"/>
              </a:spcBef>
              <a:spcAft>
                <a:spcPts val="0"/>
              </a:spcAft>
              <a:buFont typeface="Arial" panose="020B0604020202020204" pitchFamily="34" charset="0"/>
              <a:buChar char="•"/>
              <a:tabLst>
                <a:tab pos="270510" algn="l"/>
              </a:tabLst>
            </a:pP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Lënia</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në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fuqi</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e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vendimit</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KZAZ /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Komisionerit</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indent="-342900" algn="just">
              <a:spcBef>
                <a:spcPts val="0"/>
              </a:spcBef>
              <a:spcAft>
                <a:spcPts val="0"/>
              </a:spcAft>
              <a:buFont typeface="Arial" panose="020B0604020202020204" pitchFamily="34" charset="0"/>
              <a:buChar char="•"/>
              <a:tabLst>
                <a:tab pos="270510" algn="l"/>
              </a:tabLst>
            </a:pP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Ndryshimi</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vendimit</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KZAZ /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Komisionerit</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indent="-342900" algn="just">
              <a:spcBef>
                <a:spcPts val="0"/>
              </a:spcBef>
              <a:spcAft>
                <a:spcPts val="0"/>
              </a:spcAft>
              <a:buFont typeface="Arial" panose="020B0604020202020204" pitchFamily="34" charset="0"/>
              <a:buChar char="•"/>
              <a:tabLst>
                <a:tab pos="270510" algn="l"/>
              </a:tabLst>
            </a:pP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Lënia</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në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fuqi</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ose</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ndryshimi</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vendimit</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për</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miratimin</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e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tabelës</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përmbledhëse</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rezultatit</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zgjedhjeve</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indent="-342900" algn="just">
              <a:spcBef>
                <a:spcPts val="0"/>
              </a:spcBef>
              <a:spcAft>
                <a:spcPts val="0"/>
              </a:spcAft>
              <a:buFont typeface="Arial" panose="020B0604020202020204" pitchFamily="34" charset="0"/>
              <a:buChar char="•"/>
              <a:tabLst>
                <a:tab pos="270510" algn="l"/>
              </a:tabLst>
            </a:pP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Pushimi</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shqyrtimit</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indent="-342900" algn="just">
              <a:spcBef>
                <a:spcPts val="0"/>
              </a:spcBef>
              <a:spcAft>
                <a:spcPts val="0"/>
              </a:spcAft>
              <a:buFont typeface="Arial" panose="020B0604020202020204" pitchFamily="34" charset="0"/>
              <a:buChar char="•"/>
              <a:tabLst>
                <a:tab pos="270510" algn="l"/>
              </a:tabLst>
            </a:pP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Shpallja</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e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zgjedhjeve</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pavlefshme</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në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një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ose</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disa</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qëndra</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votimi</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zonës</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zgjedhore</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ose</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në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të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gjithë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njësinë</a:t>
            </a:r>
            <a:r>
              <a:rPr lang="en-GB"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kern="0" dirty="0" err="1">
                <a:effectLst/>
                <a:latin typeface="Times New Roman" panose="02020603050405020304" pitchFamily="18" charset="0"/>
                <a:ea typeface="Times New Roman" panose="02020603050405020304" pitchFamily="18" charset="0"/>
                <a:cs typeface="Times New Roman" panose="02020603050405020304" pitchFamily="18" charset="0"/>
              </a:rPr>
              <a:t>zgjedhore</a:t>
            </a:r>
            <a:r>
              <a:rPr lang="en-GB"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a:lstStyle/>
          <a:p>
            <a:fld id="{B5CEABB6-07DC-46E8-9B57-56EC44A396E5}" type="slidenum">
              <a:rPr lang="en-US" smtClean="0"/>
              <a:pPr/>
              <a:t>9</a:t>
            </a:fld>
            <a:endParaRPr lang="en-US" dirty="0"/>
          </a:p>
        </p:txBody>
      </p:sp>
      <p:pic>
        <p:nvPicPr>
          <p:cNvPr id="2" name="Picture 1">
            <a:extLst>
              <a:ext uri="{FF2B5EF4-FFF2-40B4-BE49-F238E27FC236}">
                <a16:creationId xmlns:a16="http://schemas.microsoft.com/office/drawing/2014/main" id="{72AF20FA-19D5-1E09-DBD4-07BCF1029369}"/>
              </a:ext>
            </a:extLst>
          </p:cNvPr>
          <p:cNvPicPr>
            <a:picLocks noChangeAspect="1"/>
          </p:cNvPicPr>
          <p:nvPr/>
        </p:nvPicPr>
        <p:blipFill>
          <a:blip r:embed="rId3"/>
          <a:stretch>
            <a:fillRect/>
          </a:stretch>
        </p:blipFill>
        <p:spPr>
          <a:xfrm>
            <a:off x="2166788" y="141106"/>
            <a:ext cx="7218290" cy="1463167"/>
          </a:xfrm>
          <a:prstGeom prst="rect">
            <a:avLst/>
          </a:prstGeom>
        </p:spPr>
      </p:pic>
    </p:spTree>
    <p:extLst>
      <p:ext uri="{BB962C8B-B14F-4D97-AF65-F5344CB8AC3E}">
        <p14:creationId xmlns:p14="http://schemas.microsoft.com/office/powerpoint/2010/main" val="1393829948"/>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2.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{AF2307E5-5F43-488A-A8A8-7545B87EECE9}tf33968143_win32</Template>
  <TotalTime>735</TotalTime>
  <Words>2714</Words>
  <Application>Microsoft Macintosh PowerPoint</Application>
  <PresentationFormat>Widescreen</PresentationFormat>
  <Paragraphs>222</Paragraphs>
  <Slides>26</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Aptos</vt:lpstr>
      <vt:lpstr>Arial</vt:lpstr>
      <vt:lpstr>Arial Nova</vt:lpstr>
      <vt:lpstr>Avenir Next LT Pro</vt:lpstr>
      <vt:lpstr>Book Antiqua</vt:lpstr>
      <vt:lpstr>Calibri</vt:lpstr>
      <vt:lpstr>Courier New</vt:lpstr>
      <vt:lpstr>Symbol</vt:lpstr>
      <vt:lpstr>Times New Roman</vt:lpstr>
      <vt:lpstr>Wingdings</vt:lpstr>
      <vt:lpstr>Custom</vt:lpstr>
      <vt:lpstr>PowerPoint Presentation</vt:lpstr>
      <vt:lpstr>Proceset zgjedhore dhe Reforma</vt:lpstr>
      <vt:lpstr>ankimi administrativ </vt:lpstr>
      <vt:lpstr>Subjektet ankimuese</vt:lpstr>
      <vt:lpstr>Organet e ngarkuara me shqyrtimin e ankimit administrativ</vt:lpstr>
      <vt:lpstr>Afatet proCedurale</vt:lpstr>
      <vt:lpstr> palët e përfshira në procedurë administrative </vt:lpstr>
      <vt:lpstr>ProCedura e shqyrtimit të ankimit administrativ</vt:lpstr>
      <vt:lpstr>Vendimet që mund të merren nga KAS</vt:lpstr>
      <vt:lpstr>Vendimet që mund të merren nga KOMISIONERI</vt:lpstr>
      <vt:lpstr>PowerPoint Presentation</vt:lpstr>
      <vt:lpstr>E drejta e ankimit në juridiksionin gjyqësor</vt:lpstr>
      <vt:lpstr>Vendimi i Kolegjit Zgjedhor</vt:lpstr>
      <vt:lpstr>Shqyrtimi i denoncimeve</vt:lpstr>
      <vt:lpstr>Rast studimor</vt:lpstr>
      <vt:lpstr>Pyetje për diskutim</vt:lpstr>
      <vt:lpstr>Financimi i partive politike</vt:lpstr>
      <vt:lpstr>Transparenca e partive politike</vt:lpstr>
      <vt:lpstr>Llogaridhënia </vt:lpstr>
      <vt:lpstr>Sanksionet  (parashikuar nga neni 23/4  i ligjit nr. 8580, datë 17.2.2000 “Për partitë politike”): </vt:lpstr>
      <vt:lpstr>Sanksionet Parashikuar nga Kodi Zgjehdor</vt:lpstr>
      <vt:lpstr>të dhënat personale të zgjedhësve  DHËNIA E PËLQIMIT  </vt:lpstr>
      <vt:lpstr>të dhënat personale të zgjedhësve  DHËNIA E PËLQIMIT  </vt:lpstr>
      <vt:lpstr>LISTA E ZGJEDHËSVE </vt:lpstr>
      <vt:lpstr>KONTAKTI ME AUTORITETET PËR MBROJTJEN E TË DHËNAVE</vt:lpstr>
      <vt:lpstr>FALEMINDERIT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Myftar Doci</dc:creator>
  <cp:lastModifiedBy>Lidra Elezi</cp:lastModifiedBy>
  <cp:revision>12</cp:revision>
  <dcterms:created xsi:type="dcterms:W3CDTF">2024-05-06T18:45:31Z</dcterms:created>
  <dcterms:modified xsi:type="dcterms:W3CDTF">2024-11-15T12:52:52Z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